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0" r:id="rId6"/>
    <p:sldMasterId id="2147483658" r:id="rId7"/>
    <p:sldMasterId id="2147483684" r:id="rId8"/>
    <p:sldMasterId id="2147483699" r:id="rId9"/>
    <p:sldMasterId id="2147483719" r:id="rId10"/>
  </p:sldMasterIdLst>
  <p:notesMasterIdLst>
    <p:notesMasterId r:id="rId50"/>
  </p:notesMasterIdLst>
  <p:handoutMasterIdLst>
    <p:handoutMasterId r:id="rId51"/>
  </p:handoutMasterIdLst>
  <p:sldIdLst>
    <p:sldId id="10436" r:id="rId11"/>
    <p:sldId id="1707" r:id="rId12"/>
    <p:sldId id="1688" r:id="rId13"/>
    <p:sldId id="538" r:id="rId14"/>
    <p:sldId id="10428" r:id="rId15"/>
    <p:sldId id="596" r:id="rId16"/>
    <p:sldId id="10429" r:id="rId17"/>
    <p:sldId id="545" r:id="rId18"/>
    <p:sldId id="592" r:id="rId19"/>
    <p:sldId id="591" r:id="rId20"/>
    <p:sldId id="595" r:id="rId21"/>
    <p:sldId id="590" r:id="rId22"/>
    <p:sldId id="589" r:id="rId23"/>
    <p:sldId id="593" r:id="rId24"/>
    <p:sldId id="10433" r:id="rId25"/>
    <p:sldId id="10432" r:id="rId26"/>
    <p:sldId id="1732" r:id="rId27"/>
    <p:sldId id="1712" r:id="rId28"/>
    <p:sldId id="493" r:id="rId29"/>
    <p:sldId id="515" r:id="rId30"/>
    <p:sldId id="410" r:id="rId31"/>
    <p:sldId id="413" r:id="rId32"/>
    <p:sldId id="415" r:id="rId33"/>
    <p:sldId id="406" r:id="rId34"/>
    <p:sldId id="439" r:id="rId35"/>
    <p:sldId id="368" r:id="rId36"/>
    <p:sldId id="440" r:id="rId37"/>
    <p:sldId id="460" r:id="rId38"/>
    <p:sldId id="461" r:id="rId39"/>
    <p:sldId id="462" r:id="rId40"/>
    <p:sldId id="463" r:id="rId41"/>
    <p:sldId id="464" r:id="rId42"/>
    <p:sldId id="465" r:id="rId43"/>
    <p:sldId id="466" r:id="rId44"/>
    <p:sldId id="467" r:id="rId45"/>
    <p:sldId id="1733" r:id="rId46"/>
    <p:sldId id="10434" r:id="rId47"/>
    <p:sldId id="10435" r:id="rId48"/>
    <p:sldId id="171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ng Dang" initials="LD" lastIdx="1" clrIdx="0">
    <p:extLst>
      <p:ext uri="{19B8F6BF-5375-455C-9EA6-DF929625EA0E}">
        <p15:presenceInfo xmlns:p15="http://schemas.microsoft.com/office/powerpoint/2012/main" userId="S::ldang@mahernet.com::5517167b-d78e-42a6-a7ab-368621bc5e35" providerId="AD"/>
      </p:ext>
    </p:extLst>
  </p:cmAuthor>
  <p:cmAuthor id="2" name="Adonis" initials="A" lastIdx="1" clrIdx="1">
    <p:extLst>
      <p:ext uri="{19B8F6BF-5375-455C-9EA6-DF929625EA0E}">
        <p15:presenceInfo xmlns:p15="http://schemas.microsoft.com/office/powerpoint/2012/main" userId="Adon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A7D"/>
    <a:srgbClr val="D73347"/>
    <a:srgbClr val="3A90DE"/>
    <a:srgbClr val="3A9EEB"/>
    <a:srgbClr val="117EA8"/>
    <a:srgbClr val="052849"/>
    <a:srgbClr val="8C8C8C"/>
    <a:srgbClr val="F3F4F4"/>
    <a:srgbClr val="2C5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76" autoAdjust="0"/>
    <p:restoredTop sz="96197" autoAdjust="0"/>
  </p:normalViewPr>
  <p:slideViewPr>
    <p:cSldViewPr snapToGrid="0">
      <p:cViewPr varScale="1">
        <p:scale>
          <a:sx n="69" d="100"/>
          <a:sy n="69" d="100"/>
        </p:scale>
        <p:origin x="804" y="44"/>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16960"/>
    </p:cViewPr>
  </p:sorterViewPr>
  <p:notesViewPr>
    <p:cSldViewPr snapToGrid="0">
      <p:cViewPr varScale="1">
        <p:scale>
          <a:sx n="83" d="100"/>
          <a:sy n="83" d="100"/>
        </p:scale>
        <p:origin x="3198" y="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presProps" Target="presProps.xml"/><Relationship Id="rId5" Type="http://schemas.openxmlformats.org/officeDocument/2006/relationships/slideMaster" Target="slideMasters/slideMaster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F9DA6A-CDB2-4855-BF16-F9F22F1B26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4160AE3-AC53-495E-A600-944A5301F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0B50EB-E5FC-4BCD-A32A-A05ABF87A338}" type="datetime1">
              <a:rPr lang="en-US" smtClean="0"/>
              <a:t>3/23/2021</a:t>
            </a:fld>
            <a:endParaRPr lang="en-US" dirty="0"/>
          </a:p>
        </p:txBody>
      </p:sp>
      <p:sp>
        <p:nvSpPr>
          <p:cNvPr id="4" name="Footer Placeholder 3">
            <a:extLst>
              <a:ext uri="{FF2B5EF4-FFF2-40B4-BE49-F238E27FC236}">
                <a16:creationId xmlns:a16="http://schemas.microsoft.com/office/drawing/2014/main" id="{96D95658-C6C2-4BE8-BDBD-4D7A6AC92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F3FFF66-DBB4-4BE8-84C2-3DF8356F9B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EFCED3-A641-41DE-B8C8-E47E13CED825}" type="slidenum">
              <a:rPr lang="en-US" smtClean="0"/>
              <a:t>‹#›</a:t>
            </a:fld>
            <a:endParaRPr lang="en-US" dirty="0"/>
          </a:p>
        </p:txBody>
      </p:sp>
    </p:spTree>
    <p:extLst>
      <p:ext uri="{BB962C8B-B14F-4D97-AF65-F5344CB8AC3E}">
        <p14:creationId xmlns:p14="http://schemas.microsoft.com/office/powerpoint/2010/main" val="1234719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BB70B-2C65-433B-8A80-9A41167E19DF}" type="datetime1">
              <a:rPr lang="en-US" smtClean="0"/>
              <a:t>3/23/2021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dirty="0"/>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money.cnn.com/quote/quote.html?symb=INTU&amp;source=story_quote_lin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news.northeastern.edu/2017/09/northeastern-university-and-ibm-partnership-first-to-turn-digital-badges-into-academic-credentials-for-learners-worldwid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pages.northeastern.edu/LMPJMREF2017-06IBMPartnership_LPFA.html" TargetMode="External"/><Relationship Id="rId5" Type="http://schemas.openxmlformats.org/officeDocument/2006/relationships/hyperlink" Target="https://cognitiveclass.ai/badges/" TargetMode="External"/><Relationship Id="rId4" Type="http://schemas.openxmlformats.org/officeDocument/2006/relationships/hyperlink" Target="https://pages.northeastern.edu/PIP2017-05IBMPartnership_LPFA.html?utm_campaign=tofu-niche&amp;utm_medium=referral&amp;utm_source=ibm-big-data-university&amp;utm_content=ibm-big-data-university&amp;program=a2j1a000000E711A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9B342BB8-3F7E-4150-BE07-912221E53E6C}" type="slidenum">
              <a:rPr lang="en-US" smtClean="0"/>
              <a:t>1</a:t>
            </a:fld>
            <a:endParaRPr lang="en-US" dirty="0"/>
          </a:p>
        </p:txBody>
      </p:sp>
    </p:spTree>
    <p:extLst>
      <p:ext uri="{BB962C8B-B14F-4D97-AF65-F5344CB8AC3E}">
        <p14:creationId xmlns:p14="http://schemas.microsoft.com/office/powerpoint/2010/main" val="1590280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CA67F1-BDAD-014D-8CA9-8C2BC4BBCAAC}" type="slidenum">
              <a:rPr lang="en-US" smtClean="0"/>
              <a:pPr>
                <a:defRPr/>
              </a:pPr>
              <a:t>14</a:t>
            </a:fld>
            <a:endParaRPr lang="en-US"/>
          </a:p>
        </p:txBody>
      </p:sp>
    </p:spTree>
    <p:extLst>
      <p:ext uri="{BB962C8B-B14F-4D97-AF65-F5344CB8AC3E}">
        <p14:creationId xmlns:p14="http://schemas.microsoft.com/office/powerpoint/2010/main" val="3168007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IBM Study:</a:t>
            </a:r>
          </a:p>
          <a:p>
            <a:endParaRPr lang="en-US" dirty="0"/>
          </a:p>
          <a:p>
            <a:r>
              <a:rPr lang="en-US" dirty="0"/>
              <a:t>10,000 new support desk hires salaried at $30,000 USD</a:t>
            </a:r>
          </a:p>
          <a:p>
            <a:r>
              <a:rPr lang="en-US" dirty="0"/>
              <a:t>Assessments reduced onboarding dropouts by 20%, resulting in a $60M annual savings for 10,000 new hires</a:t>
            </a:r>
          </a:p>
          <a:p>
            <a:r>
              <a:rPr lang="en-US" dirty="0"/>
              <a:t>Headhunting costs of $4,000 per new hire were reduced by 20% per 10,000 new hires.</a:t>
            </a:r>
          </a:p>
          <a:p>
            <a:endParaRPr lang="en-US" dirty="0"/>
          </a:p>
          <a:p>
            <a:endParaRPr lang="en-US" dirty="0"/>
          </a:p>
          <a:p>
            <a:r>
              <a:rPr lang="en-US" dirty="0"/>
              <a:t>USIC Study:</a:t>
            </a:r>
          </a:p>
          <a:p>
            <a:r>
              <a:rPr lang="en-US" dirty="0"/>
              <a:t>Classrooms costs $20K to run for average 12 students = $500,000 for 3,000 students per year</a:t>
            </a:r>
          </a:p>
          <a:p>
            <a:r>
              <a:rPr lang="en-US" dirty="0"/>
              <a:t>New hires are paid $2,560 to attend training x 3,000 hires - $7,680,000 per year</a:t>
            </a:r>
          </a:p>
          <a:p>
            <a:r>
              <a:rPr lang="en-US" dirty="0"/>
              <a:t>25% of costs of $8,180,000 were eliminated by dropping classroom time to 3 weeks</a:t>
            </a:r>
          </a:p>
        </p:txBody>
      </p:sp>
      <p:sp>
        <p:nvSpPr>
          <p:cNvPr id="4" name="Slide Number Placeholder 3"/>
          <p:cNvSpPr>
            <a:spLocks noGrp="1"/>
          </p:cNvSpPr>
          <p:nvPr>
            <p:ph type="sldNum" sz="quarter" idx="5"/>
          </p:nvPr>
        </p:nvSpPr>
        <p:spPr/>
        <p:txBody>
          <a:bodyPr/>
          <a:lstStyle/>
          <a:p>
            <a:pPr>
              <a:defRPr/>
            </a:pPr>
            <a:fld id="{CFCA67F1-BDAD-014D-8CA9-8C2BC4BBCAAC}" type="slidenum">
              <a:rPr lang="en-US" smtClean="0"/>
              <a:pPr>
                <a:defRPr/>
              </a:pPr>
              <a:t>15</a:t>
            </a:fld>
            <a:endParaRPr lang="en-US"/>
          </a:p>
        </p:txBody>
      </p:sp>
    </p:spTree>
    <p:extLst>
      <p:ext uri="{BB962C8B-B14F-4D97-AF65-F5344CB8AC3E}">
        <p14:creationId xmlns:p14="http://schemas.microsoft.com/office/powerpoint/2010/main" val="1020915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CA67F1-BDAD-014D-8CA9-8C2BC4BBCAAC}" type="slidenum">
              <a:rPr lang="en-US" smtClean="0"/>
              <a:pPr>
                <a:defRPr/>
              </a:pPr>
              <a:t>16</a:t>
            </a:fld>
            <a:endParaRPr lang="en-US"/>
          </a:p>
        </p:txBody>
      </p:sp>
    </p:spTree>
    <p:extLst>
      <p:ext uri="{BB962C8B-B14F-4D97-AF65-F5344CB8AC3E}">
        <p14:creationId xmlns:p14="http://schemas.microsoft.com/office/powerpoint/2010/main" val="383151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18</a:t>
            </a:fld>
            <a:endParaRPr lang="en-US" dirty="0"/>
          </a:p>
        </p:txBody>
      </p:sp>
    </p:spTree>
    <p:extLst>
      <p:ext uri="{BB962C8B-B14F-4D97-AF65-F5344CB8AC3E}">
        <p14:creationId xmlns:p14="http://schemas.microsoft.com/office/powerpoint/2010/main" val="3837591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Economic Forum Trending Skills: http://www3.weforum.org/docs/WEF_Future_of_Jobs_2018.pdf</a:t>
            </a:r>
          </a:p>
          <a:p>
            <a:endParaRPr lang="en-US" dirty="0"/>
          </a:p>
          <a:p>
            <a:r>
              <a:rPr lang="en-US" dirty="0"/>
              <a:t>Analytical thinking and innovation </a:t>
            </a:r>
          </a:p>
          <a:p>
            <a:r>
              <a:rPr lang="en-US" dirty="0"/>
              <a:t>Active learning and learning strategies </a:t>
            </a:r>
          </a:p>
          <a:p>
            <a:r>
              <a:rPr lang="en-US" dirty="0"/>
              <a:t>Creativity, originality and initiative </a:t>
            </a:r>
          </a:p>
          <a:p>
            <a:r>
              <a:rPr lang="en-US" dirty="0"/>
              <a:t>Technology design and programming </a:t>
            </a:r>
          </a:p>
          <a:p>
            <a:r>
              <a:rPr lang="en-US" dirty="0"/>
              <a:t>Critical thinking and analysis </a:t>
            </a:r>
          </a:p>
          <a:p>
            <a:r>
              <a:rPr lang="en-US" dirty="0"/>
              <a:t>Complex problem-solving </a:t>
            </a:r>
          </a:p>
          <a:p>
            <a:r>
              <a:rPr lang="en-US" dirty="0"/>
              <a:t>Leadership and social influence </a:t>
            </a:r>
          </a:p>
          <a:p>
            <a:r>
              <a:rPr lang="en-US" dirty="0"/>
              <a:t>Emotional intelligence </a:t>
            </a:r>
          </a:p>
          <a:p>
            <a:r>
              <a:rPr lang="en-US" dirty="0"/>
              <a:t>Reasoning, problem-solving and ideation </a:t>
            </a:r>
          </a:p>
          <a:p>
            <a:r>
              <a:rPr lang="en-US" dirty="0"/>
              <a:t>Systems analysis and evaluation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95F78F-7573-9242-9A3A-05CA01C12B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665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Narrow Regular" charset="0"/>
                <a:ea typeface="+mn-ea"/>
                <a:cs typeface="+mn-cs"/>
              </a:rPr>
              <a:t>"The gig economy...is now estimated to be about 34% of the workforce and expected to be 43% by the year 2020," Intuit (</a:t>
            </a:r>
            <a:r>
              <a:rPr lang="en-US" sz="1200" b="0" i="0" u="none" strike="noStrike" kern="1200" dirty="0">
                <a:solidFill>
                  <a:schemeClr val="tx1"/>
                </a:solidFill>
                <a:effectLst/>
                <a:latin typeface="Arial Narrow Regular" charset="0"/>
                <a:ea typeface="+mn-ea"/>
                <a:cs typeface="+mn-cs"/>
                <a:hlinkClick r:id="rId3"/>
              </a:rPr>
              <a:t>INTU</a:t>
            </a:r>
            <a:r>
              <a:rPr lang="en-US" sz="1200" b="0" i="0" kern="1200" dirty="0">
                <a:solidFill>
                  <a:schemeClr val="tx1"/>
                </a:solidFill>
                <a:effectLst/>
                <a:latin typeface="Arial Narrow Regular" charset="0"/>
                <a:ea typeface="+mn-ea"/>
                <a:cs typeface="+mn-cs"/>
              </a:rPr>
              <a:t>) CEO Brad Smith said Wednesday on an earnings call. "We think self-employed [work] has a lot of opportunity for growth as we look ahead.” Specifically driven by the newer online platforms, there are about 4 million quintessential gig workers, research from Intuit and Emergent show. </a:t>
            </a:r>
            <a:r>
              <a:rPr lang="en-US" sz="1200" b="0" i="0" kern="1200">
                <a:solidFill>
                  <a:schemeClr val="tx1"/>
                </a:solidFill>
                <a:effectLst/>
                <a:latin typeface="Arial Narrow Regular" charset="0"/>
                <a:ea typeface="+mn-ea"/>
                <a:cs typeface="+mn-cs"/>
              </a:rPr>
              <a:t>They expect that to grow to 7.7 million workers by 2020.http</a:t>
            </a:r>
            <a:r>
              <a:rPr lang="en-US" sz="1200" b="0" i="0" kern="1200" dirty="0">
                <a:solidFill>
                  <a:schemeClr val="tx1"/>
                </a:solidFill>
                <a:effectLst/>
                <a:latin typeface="Arial Narrow Regular" charset="0"/>
                <a:ea typeface="+mn-ea"/>
                <a:cs typeface="+mn-cs"/>
              </a:rPr>
              <a:t>://</a:t>
            </a:r>
            <a:r>
              <a:rPr lang="en-US" sz="1200" b="0" i="0" kern="1200" dirty="0" err="1">
                <a:solidFill>
                  <a:schemeClr val="tx1"/>
                </a:solidFill>
                <a:effectLst/>
                <a:latin typeface="Arial Narrow Regular" charset="0"/>
                <a:ea typeface="+mn-ea"/>
                <a:cs typeface="+mn-cs"/>
              </a:rPr>
              <a:t>money.cnn.com</a:t>
            </a:r>
            <a:r>
              <a:rPr lang="en-US" sz="1200" b="0" i="0" kern="1200" dirty="0">
                <a:solidFill>
                  <a:schemeClr val="tx1"/>
                </a:solidFill>
                <a:effectLst/>
                <a:latin typeface="Arial Narrow Regular" charset="0"/>
                <a:ea typeface="+mn-ea"/>
                <a:cs typeface="+mn-cs"/>
              </a:rPr>
              <a:t>/2017/05/24/news/economy/gig-economy-intuit/</a:t>
            </a:r>
            <a:r>
              <a:rPr lang="en-US" sz="1200" b="0" i="0" kern="1200" dirty="0" err="1">
                <a:solidFill>
                  <a:schemeClr val="tx1"/>
                </a:solidFill>
                <a:effectLst/>
                <a:latin typeface="Arial Narrow Regular" charset="0"/>
                <a:ea typeface="+mn-ea"/>
                <a:cs typeface="+mn-cs"/>
              </a:rPr>
              <a:t>index.html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8E56F-9390-6946-9999-644D9C76C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293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inside a badge here: https://</a:t>
            </a:r>
            <a:r>
              <a:rPr lang="en-US" dirty="0" err="1"/>
              <a:t>www.youracclaim.com</a:t>
            </a:r>
            <a:r>
              <a:rPr lang="en-US" dirty="0"/>
              <a:t>/badges/95eeb646-5e2e-4f9b-a1e1-8625fd62088d/</a:t>
            </a:r>
            <a:r>
              <a:rPr lang="en-US" dirty="0" err="1"/>
              <a:t>public_url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BDA26B-2737-4E77-B2B9-9397623CC8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619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8E56F-9390-6946-9999-644D9C76C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75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Narrow Regular" charset="0"/>
                <a:ea typeface="+mn-ea"/>
                <a:cs typeface="+mn-cs"/>
              </a:rPr>
              <a:t>A quick study in one area of our business shows significant promise here. When certification test takers completed badge activities to prep them for the exam.</a:t>
            </a:r>
            <a:r>
              <a:rPr lang="en-US" sz="1200" b="0" i="0" kern="1200" baseline="0" dirty="0">
                <a:solidFill>
                  <a:schemeClr val="tx1"/>
                </a:solidFill>
                <a:effectLst/>
                <a:latin typeface="Arial Narrow Regular" charset="0"/>
                <a:ea typeface="+mn-ea"/>
                <a:cs typeface="+mn-cs"/>
              </a:rPr>
              <a:t> The </a:t>
            </a:r>
            <a:r>
              <a:rPr lang="en-US" sz="1200" b="0" i="0" kern="1200" dirty="0">
                <a:solidFill>
                  <a:schemeClr val="tx1"/>
                </a:solidFill>
                <a:effectLst/>
                <a:latin typeface="Arial Narrow Regular" charset="0"/>
                <a:ea typeface="+mn-ea"/>
                <a:cs typeface="+mn-cs"/>
              </a:rPr>
              <a:t>pass rates increased 58% versus the pass rate for those who did not earn those progression badges.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18E56F-9390-6946-9999-644D9C76C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713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dirty="0">
                <a:solidFill>
                  <a:srgbClr val="000000"/>
                </a:solidFill>
                <a:ea typeface="Arial Narrow Regular" charset="0"/>
              </a:rPr>
              <a:t>Badge metadata and our analytics will provide a “nano view” of a person’s skills and help us determine next steps to progress toward our objectives.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B462A-D1FB-4AD9-AD75-923C77C1445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06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a:t>
            </a:fld>
            <a:endParaRPr lang="en-US" dirty="0"/>
          </a:p>
        </p:txBody>
      </p:sp>
    </p:spTree>
    <p:extLst>
      <p:ext uri="{BB962C8B-B14F-4D97-AF65-F5344CB8AC3E}">
        <p14:creationId xmlns:p14="http://schemas.microsoft.com/office/powerpoint/2010/main" val="36933655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translates directly to improved</a:t>
            </a:r>
            <a:r>
              <a:rPr lang="en-US" baseline="0" dirty="0"/>
              <a:t> productivity, effectiveness in every sense. From a client standpoint, if they are motivated to learn, they are motivated to buy, reduces cost.</a:t>
            </a:r>
          </a:p>
          <a:p>
            <a:r>
              <a:rPr lang="en-US" baseline="0" dirty="0"/>
              <a:t>Provides line of sight into top performers</a:t>
            </a:r>
          </a:p>
          <a:p>
            <a:r>
              <a:rPr lang="en-US" baseline="0" dirty="0"/>
              <a:t>Social media = brand vitality, awareness, true dollar RO and </a:t>
            </a:r>
            <a:r>
              <a:rPr lang="en-US" baseline="0"/>
              <a:t>new enrollments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359D8E-2A04-7648-BB99-EC53D25710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222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ED5DD857-B620-4A0D-AE2D-3E75464925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19F16F01-3140-447B-AA15-AA124F67E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70660" name="Slide Number Placeholder 3">
            <a:extLst>
              <a:ext uri="{FF2B5EF4-FFF2-40B4-BE49-F238E27FC236}">
                <a16:creationId xmlns:a16="http://schemas.microsoft.com/office/drawing/2014/main" id="{B50942BC-83FE-46EB-A6CF-852C864006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E37815-B494-4C83-9864-1449AAD2E36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9330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pPr>
            <a:endParaRPr lang="en-US" altLang="en-US" dirty="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3F630A-15DA-4BDF-A241-CE9C6B46CF9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8752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pPr>
            <a:endParaRPr lang="en-US" altLang="en-US" dirty="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3F630A-15DA-4BDF-A241-CE9C6B46CF9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31734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pPr>
            <a:endParaRPr lang="en-US" altLang="en-US" dirty="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3F630A-15DA-4BDF-A241-CE9C6B46CF9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47577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pPr>
            <a:endParaRPr lang="en-US" altLang="en-US" dirty="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3F630A-15DA-4BDF-A241-CE9C6B46CF9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36037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A3875-D16C-49A3-A4DA-0951BEDE8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p:cNvSpPr>
            <a:spLocks noGrp="1"/>
          </p:cNvSpPr>
          <p:nvPr>
            <p:ph type="body" idx="1"/>
          </p:nvPr>
        </p:nvSpPr>
        <p:spPr/>
        <p:txBody>
          <a:bodyPr/>
          <a:lstStyle/>
          <a:p>
            <a:r>
              <a:rPr lang="en-US" dirty="0"/>
              <a:t>Influencers that will drive license sales</a:t>
            </a:r>
          </a:p>
        </p:txBody>
      </p:sp>
    </p:spTree>
    <p:extLst>
      <p:ext uri="{BB962C8B-B14F-4D97-AF65-F5344CB8AC3E}">
        <p14:creationId xmlns:p14="http://schemas.microsoft.com/office/powerpoint/2010/main" val="1706509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A3875-D16C-49A3-A4DA-0951BEDE83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p:cNvSpPr>
            <a:spLocks noGrp="1"/>
          </p:cNvSpPr>
          <p:nvPr>
            <p:ph type="body" sz="quarter" idx="11"/>
          </p:nvPr>
        </p:nvSpPr>
        <p:spPr/>
        <p:txBody>
          <a:bodyPr/>
          <a:lstStyle/>
          <a:p>
            <a:r>
              <a:rPr lang="en-US" sz="1200" kern="1200" dirty="0">
                <a:solidFill>
                  <a:schemeClr val="tx1"/>
                </a:solidFill>
                <a:effectLst/>
                <a:latin typeface="Arial"/>
                <a:ea typeface="ＭＳ Ｐゴシック" charset="0"/>
                <a:cs typeface="ＭＳ Ｐゴシック" charset="0"/>
              </a:rPr>
              <a:t>Northeastern University published a </a:t>
            </a:r>
            <a:r>
              <a:rPr lang="en-US" sz="1200" u="sng" kern="1200" dirty="0">
                <a:solidFill>
                  <a:schemeClr val="tx1"/>
                </a:solidFill>
                <a:effectLst/>
                <a:latin typeface="Arial"/>
                <a:ea typeface="ＭＳ Ｐゴシック" charset="0"/>
                <a:cs typeface="ＭＳ Ｐゴシック" charset="0"/>
                <a:hlinkClick r:id="rId3"/>
              </a:rPr>
              <a:t>press release</a:t>
            </a:r>
            <a:r>
              <a:rPr lang="en-US" sz="1200" kern="1200" dirty="0">
                <a:solidFill>
                  <a:schemeClr val="tx1"/>
                </a:solidFill>
                <a:effectLst/>
                <a:latin typeface="Arial"/>
                <a:ea typeface="ＭＳ Ｐゴシック" charset="0"/>
                <a:cs typeface="ＭＳ Ｐゴシック" charset="0"/>
              </a:rPr>
              <a:t> promoting our innovative collaboration using IBM Digital Badges. The program is already capturing the attention of the media, with Forbes, Financial Times, Business Insider, </a:t>
            </a:r>
            <a:r>
              <a:rPr lang="en-US" sz="1200" kern="1200" dirty="0" err="1">
                <a:solidFill>
                  <a:schemeClr val="tx1"/>
                </a:solidFill>
                <a:effectLst/>
                <a:latin typeface="Arial"/>
                <a:ea typeface="ＭＳ Ｐゴシック" charset="0"/>
                <a:cs typeface="ＭＳ Ｐゴシック" charset="0"/>
              </a:rPr>
              <a:t>Educause</a:t>
            </a:r>
            <a:r>
              <a:rPr lang="en-US" sz="1200" kern="1200" dirty="0">
                <a:solidFill>
                  <a:schemeClr val="tx1"/>
                </a:solidFill>
                <a:effectLst/>
                <a:latin typeface="Arial"/>
                <a:ea typeface="ＭＳ Ｐゴシック" charset="0"/>
                <a:cs typeface="ＭＳ Ｐゴシック" charset="0"/>
              </a:rPr>
              <a:t> and Education Design Lab all planning to develop stories around this transformation.</a:t>
            </a:r>
            <a:br>
              <a:rPr lang="en-US" sz="1200" kern="1200" dirty="0">
                <a:solidFill>
                  <a:schemeClr val="tx1"/>
                </a:solidFill>
                <a:effectLst/>
                <a:latin typeface="Arial"/>
                <a:ea typeface="ＭＳ Ｐゴシック" charset="0"/>
                <a:cs typeface="ＭＳ Ｐゴシック" charset="0"/>
              </a:rPr>
            </a:br>
            <a:r>
              <a:rPr lang="en-US" sz="1200" b="1" kern="1200" dirty="0">
                <a:solidFill>
                  <a:schemeClr val="tx1"/>
                </a:solidFill>
                <a:effectLst/>
                <a:latin typeface="Arial"/>
                <a:ea typeface="ＭＳ Ｐゴシック" charset="0"/>
                <a:cs typeface="ＭＳ Ｐゴシック" charset="0"/>
              </a:rPr>
              <a:t/>
            </a:r>
            <a:br>
              <a:rPr lang="en-US" sz="1200" b="1" kern="1200" dirty="0">
                <a:solidFill>
                  <a:schemeClr val="tx1"/>
                </a:solidFill>
                <a:effectLst/>
                <a:latin typeface="Arial"/>
                <a:ea typeface="ＭＳ Ｐゴシック" charset="0"/>
                <a:cs typeface="ＭＳ Ｐゴシック" charset="0"/>
              </a:rPr>
            </a:br>
            <a:r>
              <a:rPr lang="en-US" sz="1200" b="1" kern="1200" dirty="0">
                <a:solidFill>
                  <a:schemeClr val="tx1"/>
                </a:solidFill>
                <a:effectLst/>
                <a:latin typeface="Arial"/>
                <a:ea typeface="ＭＳ Ｐゴシック" charset="0"/>
                <a:cs typeface="ＭＳ Ｐゴシック" charset="0"/>
              </a:rPr>
              <a:t>They see the IBM program as a game changer</a:t>
            </a:r>
            <a:r>
              <a:rPr lang="en-US" sz="1200" kern="1200" dirty="0">
                <a:solidFill>
                  <a:schemeClr val="tx1"/>
                </a:solidFill>
                <a:effectLst/>
                <a:latin typeface="Arial"/>
                <a:ea typeface="ＭＳ Ｐゴシック" charset="0"/>
                <a:cs typeface="ＭＳ Ｐゴシック" charset="0"/>
              </a:rPr>
              <a:t> because we can now capture industry knowledge developed at IBM and convert that into college credit. IBM Digital Badges are valued as "digital transcripts" allowing us to validate industry skills in ways we could not have even a few years ago. IBMers who develop skills on the job will be able to apply that knowledge as course credit toward an advanced online degree at a Tier 1 university. IBM customers who take our courses will be able to do the same. </a:t>
            </a:r>
            <a:br>
              <a:rPr lang="en-US" sz="1200" kern="1200" dirty="0">
                <a:solidFill>
                  <a:schemeClr val="tx1"/>
                </a:solidFill>
                <a:effectLst/>
                <a:latin typeface="Arial"/>
                <a:ea typeface="ＭＳ Ｐゴシック" charset="0"/>
                <a:cs typeface="ＭＳ Ｐゴシック" charset="0"/>
              </a:rPr>
            </a:br>
            <a:r>
              <a:rPr lang="en-US" sz="1200" kern="1200" dirty="0">
                <a:solidFill>
                  <a:schemeClr val="tx1"/>
                </a:solidFill>
                <a:effectLst/>
                <a:latin typeface="Arial"/>
                <a:ea typeface="ＭＳ Ｐゴシック" charset="0"/>
                <a:cs typeface="ＭＳ Ｐゴシック" charset="0"/>
              </a:rPr>
              <a:t/>
            </a:r>
            <a:br>
              <a:rPr lang="en-US" sz="1200" kern="1200" dirty="0">
                <a:solidFill>
                  <a:schemeClr val="tx1"/>
                </a:solidFill>
                <a:effectLst/>
                <a:latin typeface="Arial"/>
                <a:ea typeface="ＭＳ Ｐゴシック" charset="0"/>
                <a:cs typeface="ＭＳ Ｐゴシック" charset="0"/>
              </a:rPr>
            </a:br>
            <a:r>
              <a:rPr lang="en-US" sz="1200" kern="1200" dirty="0">
                <a:solidFill>
                  <a:schemeClr val="tx1"/>
                </a:solidFill>
                <a:effectLst/>
                <a:latin typeface="Arial"/>
                <a:ea typeface="ＭＳ Ｐゴシック" charset="0"/>
                <a:cs typeface="ＭＳ Ｐゴシック" charset="0"/>
              </a:rPr>
              <a:t>Ultimately, we are opening doors for IBM employees and customers. Significantly, we are helping to create better college graduates. A student who earns a college degree can now enrich his/her experience with a "minor" in real-time technology from IBM. This program will have far-reaching implications into the ways institutions collaborate with industry to develop a better workforce. </a:t>
            </a:r>
            <a:br>
              <a:rPr lang="en-US" sz="1200" kern="1200" dirty="0">
                <a:solidFill>
                  <a:schemeClr val="tx1"/>
                </a:solidFill>
                <a:effectLst/>
                <a:latin typeface="Arial"/>
                <a:ea typeface="ＭＳ Ｐゴシック" charset="0"/>
                <a:cs typeface="ＭＳ Ｐゴシック" charset="0"/>
              </a:rPr>
            </a:br>
            <a:r>
              <a:rPr lang="en-US" sz="1200" kern="1200" dirty="0">
                <a:solidFill>
                  <a:schemeClr val="tx1"/>
                </a:solidFill>
                <a:effectLst/>
                <a:latin typeface="Arial"/>
                <a:ea typeface="ＭＳ Ｐゴシック" charset="0"/>
                <a:cs typeface="ＭＳ Ｐゴシック" charset="0"/>
              </a:rPr>
              <a:t/>
            </a:r>
            <a:br>
              <a:rPr lang="en-US" sz="1200" kern="1200" dirty="0">
                <a:solidFill>
                  <a:schemeClr val="tx1"/>
                </a:solidFill>
                <a:effectLst/>
                <a:latin typeface="Arial"/>
                <a:ea typeface="ＭＳ Ｐゴシック" charset="0"/>
                <a:cs typeface="ＭＳ Ｐゴシック" charset="0"/>
              </a:rPr>
            </a:br>
            <a:r>
              <a:rPr lang="en-US" sz="1200" kern="1200" dirty="0">
                <a:solidFill>
                  <a:schemeClr val="tx1"/>
                </a:solidFill>
                <a:effectLst/>
                <a:latin typeface="Arial"/>
                <a:ea typeface="ＭＳ Ｐゴシック" charset="0"/>
                <a:cs typeface="ＭＳ Ｐゴシック" charset="0"/>
              </a:rPr>
              <a:t>Here are the pilot programs Northeastern University established for students who would like to participate:</a:t>
            </a:r>
          </a:p>
          <a:p>
            <a:r>
              <a:rPr lang="en-US" sz="1200" u="sng" kern="1200" dirty="0">
                <a:solidFill>
                  <a:schemeClr val="tx1"/>
                </a:solidFill>
                <a:effectLst/>
                <a:latin typeface="Arial"/>
                <a:ea typeface="ＭＳ Ｐゴシック" charset="0"/>
                <a:cs typeface="ＭＳ Ｐゴシック" charset="0"/>
                <a:hlinkClick r:id="rId4"/>
              </a:rPr>
              <a:t>Analytics Program</a:t>
            </a:r>
            <a:r>
              <a:rPr lang="en-US" sz="1200" kern="1200" dirty="0">
                <a:solidFill>
                  <a:schemeClr val="tx1"/>
                </a:solidFill>
                <a:effectLst/>
                <a:latin typeface="Arial"/>
                <a:ea typeface="ＭＳ Ｐゴシック" charset="0"/>
                <a:cs typeface="ＭＳ Ｐゴシック" charset="0"/>
              </a:rPr>
              <a:t>: Anyone who take courses at </a:t>
            </a:r>
            <a:r>
              <a:rPr lang="en-US" sz="1200" u="sng" kern="1200" dirty="0">
                <a:solidFill>
                  <a:schemeClr val="tx1"/>
                </a:solidFill>
                <a:effectLst/>
                <a:latin typeface="Arial"/>
                <a:ea typeface="ＭＳ Ｐゴシック" charset="0"/>
                <a:cs typeface="ＭＳ Ｐゴシック" charset="0"/>
                <a:hlinkClick r:id="rId5"/>
              </a:rPr>
              <a:t>Cognitive Class</a:t>
            </a:r>
            <a:r>
              <a:rPr lang="en-US" sz="1200" kern="1200" dirty="0">
                <a:solidFill>
                  <a:schemeClr val="tx1"/>
                </a:solidFill>
                <a:effectLst/>
                <a:latin typeface="Arial"/>
                <a:ea typeface="ＭＳ Ｐゴシック" charset="0"/>
                <a:cs typeface="ＭＳ Ｐゴシック" charset="0"/>
              </a:rPr>
              <a:t> is eligible for advanced standing of 1 elective course in the Northeastern program - totaling 3 credits. </a:t>
            </a:r>
          </a:p>
          <a:p>
            <a:r>
              <a:rPr lang="en-US" sz="1200" u="sng" kern="1200" dirty="0">
                <a:solidFill>
                  <a:schemeClr val="tx1"/>
                </a:solidFill>
                <a:effectLst/>
                <a:latin typeface="Arial"/>
                <a:ea typeface="ＭＳ Ｐゴシック" charset="0"/>
                <a:cs typeface="ＭＳ Ｐゴシック" charset="0"/>
                <a:hlinkClick r:id="rId6"/>
              </a:rPr>
              <a:t>Project Management:</a:t>
            </a:r>
            <a:r>
              <a:rPr lang="en-US" sz="1200" kern="1200" dirty="0">
                <a:solidFill>
                  <a:schemeClr val="tx1"/>
                </a:solidFill>
                <a:effectLst/>
                <a:latin typeface="Arial"/>
                <a:ea typeface="ＭＳ Ｐゴシック" charset="0"/>
                <a:cs typeface="ＭＳ Ｐゴシック" charset="0"/>
              </a:rPr>
              <a:t> Anyone who holds one of IBM’s Project Management badges is eligible for advanced standing within a range of </a:t>
            </a:r>
            <a:r>
              <a:rPr lang="en-US" sz="1200" kern="1200" dirty="0" err="1">
                <a:solidFill>
                  <a:schemeClr val="tx1"/>
                </a:solidFill>
                <a:effectLst/>
                <a:latin typeface="Arial"/>
                <a:ea typeface="ＭＳ Ｐゴシック" charset="0"/>
                <a:cs typeface="ＭＳ Ｐゴシック" charset="0"/>
              </a:rPr>
              <a:t>Northeastern's</a:t>
            </a:r>
            <a:r>
              <a:rPr lang="en-US" sz="1200" kern="1200" dirty="0">
                <a:solidFill>
                  <a:schemeClr val="tx1"/>
                </a:solidFill>
                <a:effectLst/>
                <a:latin typeface="Arial"/>
                <a:ea typeface="ＭＳ Ｐゴシック" charset="0"/>
                <a:cs typeface="ＭＳ Ｐゴシック" charset="0"/>
              </a:rPr>
              <a:t> professional graduate programs.</a:t>
            </a:r>
          </a:p>
          <a:p>
            <a:r>
              <a:rPr lang="en-US" sz="1200" kern="1200" dirty="0">
                <a:solidFill>
                  <a:schemeClr val="tx1"/>
                </a:solidFill>
                <a:effectLst/>
                <a:latin typeface="Arial"/>
                <a:ea typeface="ＭＳ Ｐゴシック" charset="0"/>
                <a:cs typeface="ＭＳ Ｐゴシック" charset="0"/>
              </a:rPr>
              <a:t/>
            </a:r>
            <a:br>
              <a:rPr lang="en-US" sz="1200" kern="1200" dirty="0">
                <a:solidFill>
                  <a:schemeClr val="tx1"/>
                </a:solidFill>
                <a:effectLst/>
                <a:latin typeface="Arial"/>
                <a:ea typeface="ＭＳ Ｐゴシック" charset="0"/>
                <a:cs typeface="ＭＳ Ｐゴシック" charset="0"/>
              </a:rPr>
            </a:br>
            <a:r>
              <a:rPr lang="en-US" sz="1200" kern="1200" dirty="0">
                <a:solidFill>
                  <a:schemeClr val="tx1"/>
                </a:solidFill>
                <a:effectLst/>
                <a:latin typeface="Arial"/>
                <a:ea typeface="ＭＳ Ｐゴシック" charset="0"/>
                <a:cs typeface="ＭＳ Ｐゴシック" charset="0"/>
              </a:rPr>
              <a:t>Many people should be commended for this milestone transformation, including Jim Boland and Michael Coleman from our Project Management practice, </a:t>
            </a:r>
            <a:r>
              <a:rPr lang="en-US" sz="1200" kern="1200" dirty="0" err="1">
                <a:solidFill>
                  <a:schemeClr val="tx1"/>
                </a:solidFill>
                <a:effectLst/>
                <a:latin typeface="Arial"/>
                <a:ea typeface="ＭＳ Ｐゴシック" charset="0"/>
                <a:cs typeface="ＭＳ Ｐゴシック" charset="0"/>
              </a:rPr>
              <a:t>Polong</a:t>
            </a:r>
            <a:r>
              <a:rPr lang="en-US" sz="1200" kern="1200" dirty="0">
                <a:solidFill>
                  <a:schemeClr val="tx1"/>
                </a:solidFill>
                <a:effectLst/>
                <a:latin typeface="Arial"/>
                <a:ea typeface="ＭＳ Ｐゴシック" charset="0"/>
                <a:cs typeface="ＭＳ Ｐゴシック" charset="0"/>
              </a:rPr>
              <a:t> Lin and Leon </a:t>
            </a:r>
            <a:r>
              <a:rPr lang="en-US" sz="1200" kern="1200" dirty="0" err="1">
                <a:solidFill>
                  <a:schemeClr val="tx1"/>
                </a:solidFill>
                <a:effectLst/>
                <a:latin typeface="Arial"/>
                <a:ea typeface="ＭＳ Ｐゴシック" charset="0"/>
                <a:cs typeface="ＭＳ Ｐゴシック" charset="0"/>
              </a:rPr>
              <a:t>Katsnelson</a:t>
            </a:r>
            <a:r>
              <a:rPr lang="en-US" sz="1200" kern="1200" dirty="0">
                <a:solidFill>
                  <a:schemeClr val="tx1"/>
                </a:solidFill>
                <a:effectLst/>
                <a:latin typeface="Arial"/>
                <a:ea typeface="ＭＳ Ｐゴシック" charset="0"/>
                <a:cs typeface="ＭＳ Ｐゴシック" charset="0"/>
              </a:rPr>
              <a:t> from Cognitive Class, Laurie Friedman and Alberto Canal from our CHQ communications office, the IBM Training &amp; Skill team, Career &amp; Skills, Dawn </a:t>
            </a:r>
            <a:r>
              <a:rPr lang="en-US" sz="1200" kern="1200" dirty="0" err="1">
                <a:solidFill>
                  <a:schemeClr val="tx1"/>
                </a:solidFill>
                <a:effectLst/>
                <a:latin typeface="Arial"/>
                <a:ea typeface="ＭＳ Ｐゴシック" charset="0"/>
                <a:cs typeface="ＭＳ Ｐゴシック" charset="0"/>
              </a:rPr>
              <a:t>Tew</a:t>
            </a:r>
            <a:r>
              <a:rPr lang="en-US" sz="1200" kern="1200" dirty="0">
                <a:solidFill>
                  <a:schemeClr val="tx1"/>
                </a:solidFill>
                <a:effectLst/>
                <a:latin typeface="Arial"/>
                <a:ea typeface="ＭＳ Ｐゴシック" charset="0"/>
                <a:cs typeface="ＭＳ Ｐゴシック" charset="0"/>
              </a:rPr>
              <a:t> from University Relations and others who support our innovation. </a:t>
            </a:r>
          </a:p>
          <a:p>
            <a:endParaRPr lang="en-US" dirty="0"/>
          </a:p>
        </p:txBody>
      </p:sp>
    </p:spTree>
    <p:extLst>
      <p:ext uri="{BB962C8B-B14F-4D97-AF65-F5344CB8AC3E}">
        <p14:creationId xmlns:p14="http://schemas.microsoft.com/office/powerpoint/2010/main" val="83295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05B7FB71-BBE7-7044-A60B-A67F3D7C72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864AE552-68E6-3140-9982-60C3E9C895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7411" name="Slide Number Placeholder 3">
            <a:extLst>
              <a:ext uri="{FF2B5EF4-FFF2-40B4-BE49-F238E27FC236}">
                <a16:creationId xmlns:a16="http://schemas.microsoft.com/office/drawing/2014/main" id="{44A18D60-6C35-AF47-8176-DE2418D8BD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5591607-B6C8-7244-9359-C34E60469DDC}" type="slidenum">
              <a:rPr lang="en-US" altLang="en-US" smtClean="0"/>
              <a:pPr/>
              <a:t>5</a:t>
            </a:fld>
            <a:endParaRPr lang="en-US" altLang="en-US" dirty="0"/>
          </a:p>
        </p:txBody>
      </p:sp>
    </p:spTree>
    <p:extLst>
      <p:ext uri="{BB962C8B-B14F-4D97-AF65-F5344CB8AC3E}">
        <p14:creationId xmlns:p14="http://schemas.microsoft.com/office/powerpoint/2010/main" val="3447308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SHRM: https://</a:t>
            </a:r>
            <a:r>
              <a:rPr lang="en-US" dirty="0" err="1"/>
              <a:t>www.shrm.org</a:t>
            </a:r>
            <a:r>
              <a:rPr lang="en-US" dirty="0"/>
              <a:t>/</a:t>
            </a:r>
            <a:r>
              <a:rPr lang="en-US" dirty="0" err="1"/>
              <a:t>hr</a:t>
            </a:r>
            <a:r>
              <a:rPr lang="en-US" dirty="0"/>
              <a:t>-today/trends-and-forecasting/research-and-surveys/Documents/2017-Human-Capital-Benchmarking.pdf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MANPOWER: https://</a:t>
            </a:r>
            <a:r>
              <a:rPr lang="en-US" dirty="0" err="1"/>
              <a:t>www.rightmanagement.com.au</a:t>
            </a:r>
            <a:r>
              <a:rPr lang="en-US" dirty="0"/>
              <a:t>/</a:t>
            </a:r>
            <a:r>
              <a:rPr lang="en-US" dirty="0" err="1"/>
              <a:t>wps</a:t>
            </a:r>
            <a:r>
              <a:rPr lang="en-US" dirty="0"/>
              <a:t>/</a:t>
            </a:r>
            <a:r>
              <a:rPr lang="en-US" dirty="0" err="1"/>
              <a:t>wcm</a:t>
            </a:r>
            <a:r>
              <a:rPr lang="en-US" dirty="0"/>
              <a:t>/connect/633e96f8-23de-42b7-8ccb-9512cb9ec202/</a:t>
            </a:r>
            <a:r>
              <a:rPr lang="en-US" dirty="0" err="1"/>
              <a:t>Candidate+Survey+Whitepaper</a:t>
            </a:r>
            <a:r>
              <a:rPr lang="en-US" dirty="0"/>
              <a:t>+-+270815-5.pdf?MOD=AJPERES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SHRM: Based on avg salary of $44,564  https://</a:t>
            </a:r>
            <a:r>
              <a:rPr lang="en-US" dirty="0" err="1"/>
              <a:t>www.peoplekeep.com</a:t>
            </a:r>
            <a:r>
              <a:rPr lang="en-US" dirty="0"/>
              <a:t>/blog/bid/312123/employee-retention-the-real-cost-of-losing-an-employee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CENTER AMERICAN PROGRESS: https://</a:t>
            </a:r>
            <a:r>
              <a:rPr lang="en-US" dirty="0" err="1"/>
              <a:t>www.americanprogress.org</a:t>
            </a:r>
            <a:r>
              <a:rPr lang="en-US" dirty="0"/>
              <a:t>/wp-content/uploads/2012/11/</a:t>
            </a:r>
            <a:r>
              <a:rPr lang="en-US" dirty="0" err="1"/>
              <a:t>CostofTurnover.pdf</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FCA67F1-BDAD-014D-8CA9-8C2BC4BBCAAC}" type="slidenum">
              <a:rPr lang="en-US" smtClean="0"/>
              <a:pPr>
                <a:defRPr/>
              </a:pPr>
              <a:t>7</a:t>
            </a:fld>
            <a:endParaRPr lang="en-US"/>
          </a:p>
        </p:txBody>
      </p:sp>
    </p:spTree>
    <p:extLst>
      <p:ext uri="{BB962C8B-B14F-4D97-AF65-F5344CB8AC3E}">
        <p14:creationId xmlns:p14="http://schemas.microsoft.com/office/powerpoint/2010/main" val="163140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CA67F1-BDAD-014D-8CA9-8C2BC4BBCAAC}" type="slidenum">
              <a:rPr lang="en-US" smtClean="0"/>
              <a:pPr>
                <a:defRPr/>
              </a:pPr>
              <a:t>9</a:t>
            </a:fld>
            <a:endParaRPr lang="en-US"/>
          </a:p>
        </p:txBody>
      </p:sp>
    </p:spTree>
    <p:extLst>
      <p:ext uri="{BB962C8B-B14F-4D97-AF65-F5344CB8AC3E}">
        <p14:creationId xmlns:p14="http://schemas.microsoft.com/office/powerpoint/2010/main" val="894455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CA67F1-BDAD-014D-8CA9-8C2BC4BBCAAC}" type="slidenum">
              <a:rPr lang="en-US" smtClean="0"/>
              <a:pPr>
                <a:defRPr/>
              </a:pPr>
              <a:t>10</a:t>
            </a:fld>
            <a:endParaRPr lang="en-US"/>
          </a:p>
        </p:txBody>
      </p:sp>
    </p:spTree>
    <p:extLst>
      <p:ext uri="{BB962C8B-B14F-4D97-AF65-F5344CB8AC3E}">
        <p14:creationId xmlns:p14="http://schemas.microsoft.com/office/powerpoint/2010/main" val="177257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CA67F1-BDAD-014D-8CA9-8C2BC4BBCAAC}" type="slidenum">
              <a:rPr lang="en-US" smtClean="0"/>
              <a:pPr>
                <a:defRPr/>
              </a:pPr>
              <a:t>11</a:t>
            </a:fld>
            <a:endParaRPr lang="en-US"/>
          </a:p>
        </p:txBody>
      </p:sp>
    </p:spTree>
    <p:extLst>
      <p:ext uri="{BB962C8B-B14F-4D97-AF65-F5344CB8AC3E}">
        <p14:creationId xmlns:p14="http://schemas.microsoft.com/office/powerpoint/2010/main" val="3672644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CA67F1-BDAD-014D-8CA9-8C2BC4BBCAAC}" type="slidenum">
              <a:rPr lang="en-US" smtClean="0"/>
              <a:pPr>
                <a:defRPr/>
              </a:pPr>
              <a:t>12</a:t>
            </a:fld>
            <a:endParaRPr lang="en-US"/>
          </a:p>
        </p:txBody>
      </p:sp>
    </p:spTree>
    <p:extLst>
      <p:ext uri="{BB962C8B-B14F-4D97-AF65-F5344CB8AC3E}">
        <p14:creationId xmlns:p14="http://schemas.microsoft.com/office/powerpoint/2010/main" val="3248657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CA67F1-BDAD-014D-8CA9-8C2BC4BBCAAC}" type="slidenum">
              <a:rPr lang="en-US" smtClean="0"/>
              <a:pPr>
                <a:defRPr/>
              </a:pPr>
              <a:t>13</a:t>
            </a:fld>
            <a:endParaRPr lang="en-US"/>
          </a:p>
        </p:txBody>
      </p:sp>
    </p:spTree>
    <p:extLst>
      <p:ext uri="{BB962C8B-B14F-4D97-AF65-F5344CB8AC3E}">
        <p14:creationId xmlns:p14="http://schemas.microsoft.com/office/powerpoint/2010/main" val="3772017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11.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2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30.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CEE721-8F0D-4541-9E52-D05557874BDB}"/>
              </a:ext>
            </a:extLst>
          </p:cNvPr>
          <p:cNvSpPr/>
          <p:nvPr userDrawn="1"/>
        </p:nvSpPr>
        <p:spPr>
          <a:xfrm>
            <a:off x="0" y="0"/>
            <a:ext cx="12192000" cy="6858000"/>
          </a:xfrm>
          <a:prstGeom prst="rect">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4701143" y="2313782"/>
            <a:ext cx="6217920" cy="2230436"/>
          </a:xfrm>
        </p:spPr>
        <p:txBody>
          <a:bodyPr lIns="91440" anchor="ctr">
            <a:normAutofit/>
          </a:bodyPr>
          <a:lstStyle>
            <a:lvl1pPr algn="l">
              <a:defRPr sz="4800" b="1">
                <a:solidFill>
                  <a:schemeClr val="bg1"/>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4701143" y="4673599"/>
            <a:ext cx="6217920" cy="113506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571465" y="258579"/>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sp>
        <p:nvSpPr>
          <p:cNvPr id="5" name="Rectangle 4">
            <a:extLst>
              <a:ext uri="{FF2B5EF4-FFF2-40B4-BE49-F238E27FC236}">
                <a16:creationId xmlns:a16="http://schemas.microsoft.com/office/drawing/2014/main" id="{4A33E4D7-2F16-2C43-B51F-8C5E1AEA3838}"/>
              </a:ext>
            </a:extLst>
          </p:cNvPr>
          <p:cNvSpPr/>
          <p:nvPr userDrawn="1"/>
        </p:nvSpPr>
        <p:spPr>
          <a:xfrm>
            <a:off x="4701143" y="6198281"/>
            <a:ext cx="4631347" cy="659719"/>
          </a:xfrm>
          <a:prstGeom prst="rect">
            <a:avLst/>
          </a:prstGeom>
          <a:solidFill>
            <a:srgbClr val="D7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5590683" y="6345577"/>
            <a:ext cx="2743200" cy="365125"/>
          </a:xfrm>
          <a:prstGeom prst="rect">
            <a:avLst/>
          </a:prstGeom>
        </p:spPr>
        <p:txBody>
          <a:bodyPr/>
          <a:lstStyle>
            <a:lvl1pPr algn="l">
              <a:defRPr sz="2000">
                <a:solidFill>
                  <a:schemeClr val="bg1"/>
                </a:solidFill>
              </a:defRPr>
            </a:lvl1pPr>
          </a:lstStyle>
          <a:p>
            <a:endParaRPr lang="en-US" dirty="0"/>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003AF4FD-18EA-A548-9BC8-934321BCE8B2}"/>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xmlns="" val="1"/>
              </a:ext>
            </a:extLst>
          </p:cNvPr>
          <p:cNvGrpSpPr/>
          <p:nvPr userDrawn="1"/>
        </p:nvGrpSpPr>
        <p:grpSpPr>
          <a:xfrm>
            <a:off x="-483583" y="108528"/>
            <a:ext cx="1110742" cy="882858"/>
            <a:chOff x="-349094" y="75201"/>
            <a:chExt cx="816665" cy="649115"/>
          </a:xfrm>
          <a:solidFill>
            <a:srgbClr val="D73347"/>
          </a:solidFill>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xmlns=""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rgbClr val="F3F4F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8CB14E-220E-414B-B986-E56C39B5F24A}"/>
              </a:ext>
            </a:extLst>
          </p:cNvPr>
          <p:cNvSpPr/>
          <p:nvPr userDrawn="1"/>
        </p:nvSpPr>
        <p:spPr>
          <a:xfrm>
            <a:off x="0" y="0"/>
            <a:ext cx="12192000" cy="6858000"/>
          </a:xfrm>
          <a:prstGeom prst="rect">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886075" y="2689621"/>
            <a:ext cx="6419850" cy="1478758"/>
          </a:xfrm>
        </p:spPr>
        <p:txBody>
          <a:bodyPr lIns="91440" anchor="ctr">
            <a:noAutofit/>
          </a:bodyPr>
          <a:lstStyle>
            <a:lvl1pPr algn="ctr">
              <a:defRPr sz="5400" b="1">
                <a:solidFill>
                  <a:schemeClr val="bg1"/>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3282768" y="4594904"/>
            <a:ext cx="5630770" cy="1135061"/>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3447200" y="5889950"/>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ctr">
              <a:buNone/>
              <a:defRPr sz="20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spTree>
    <p:extLst>
      <p:ext uri="{BB962C8B-B14F-4D97-AF65-F5344CB8AC3E}">
        <p14:creationId xmlns:p14="http://schemas.microsoft.com/office/powerpoint/2010/main" val="28598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68051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dirty="0"/>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dirty="0"/>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dirty="0"/>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59188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226791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3" name="Right Triangle 12">
            <a:extLst>
              <a:ext uri="{FF2B5EF4-FFF2-40B4-BE49-F238E27FC236}">
                <a16:creationId xmlns:a16="http://schemas.microsoft.com/office/drawing/2014/main" id="{682D1BF7-AC26-E146-A430-DFF448049B7A}"/>
              </a:ext>
            </a:extLst>
          </p:cNvPr>
          <p:cNvSpPr/>
          <p:nvPr userDrawn="1"/>
        </p:nvSpPr>
        <p:spPr>
          <a:xfrm flipH="1">
            <a:off x="10722542" y="5958038"/>
            <a:ext cx="1469454" cy="899962"/>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xmlns=""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113443" y="4044115"/>
            <a:ext cx="914400" cy="914400"/>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xmlns="" val="1"/>
              </a:ext>
            </a:extLst>
          </p:cNvPr>
          <p:cNvPicPr>
            <a:picLocks noChangeAspect="1"/>
          </p:cNvPicPr>
          <p:nvPr userDrawn="1"/>
        </p:nvPicPr>
        <p:blipFill>
          <a:blip r:embed="rId6" cstate="hqprint">
            <a:alphaModFix amt="70000"/>
            <a:extLst>
              <a:ext uri="{BEBA8EAE-BF5A-486C-A8C5-ECC9F3942E4B}">
                <a14:imgProps xmlns:a14="http://schemas.microsoft.com/office/drawing/2010/main">
                  <a14:imgLayer r:embed="rId7">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dirty="0"/>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rgbClr val="D73347"/>
                </a:solidFill>
              </a:defRPr>
            </a:lvl1pPr>
            <a:lvl2pPr marL="457200" indent="0" algn="r">
              <a:buNone/>
              <a:defRPr i="1"/>
            </a:lvl2pPr>
            <a:lvl3pPr algn="r">
              <a:defRPr/>
            </a:lvl3pPr>
            <a:lvl4pPr algn="r">
              <a:defRPr/>
            </a:lvl4pPr>
            <a:lvl5pPr algn="r">
              <a:defRPr/>
            </a:lvl5pPr>
          </a:lstStyle>
          <a:p>
            <a:pPr lvl="0"/>
            <a:r>
              <a:rPr lang="en-US" dirty="0"/>
              <a:t>FirstName </a:t>
            </a:r>
            <a:r>
              <a:rPr lang="en-US" dirty="0" err="1"/>
              <a:t>LastName</a:t>
            </a:r>
            <a:endParaRPr lang="en-US" dirty="0"/>
          </a:p>
          <a:p>
            <a:pPr lvl="1"/>
            <a:r>
              <a:rPr lang="en-US" dirty="0"/>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80353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dirty="0"/>
              <a:t>Name of Reference Item</a:t>
            </a:r>
          </a:p>
          <a:p>
            <a:pPr lvl="1"/>
            <a:r>
              <a:rPr lang="en-US" dirty="0"/>
              <a:t>Details about resource here</a:t>
            </a:r>
          </a:p>
          <a:p>
            <a:pPr lvl="2"/>
            <a:r>
              <a:rPr lang="en-US" dirty="0"/>
              <a:t>www.address.com</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92449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8CB14E-220E-414B-B986-E56C39B5F24A}"/>
              </a:ext>
            </a:extLst>
          </p:cNvPr>
          <p:cNvSpPr/>
          <p:nvPr userDrawn="1"/>
        </p:nvSpPr>
        <p:spPr>
          <a:xfrm>
            <a:off x="0" y="0"/>
            <a:ext cx="12192000" cy="6858000"/>
          </a:xfrm>
          <a:prstGeom prst="rect">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886075" y="2689621"/>
            <a:ext cx="6419850" cy="1478758"/>
          </a:xfrm>
        </p:spPr>
        <p:txBody>
          <a:bodyPr lIns="91440" anchor="ctr">
            <a:noAutofit/>
          </a:bodyPr>
          <a:lstStyle>
            <a:lvl1pPr algn="ctr">
              <a:defRPr sz="5400" b="1">
                <a:solidFill>
                  <a:schemeClr val="bg1"/>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3282768" y="4594904"/>
            <a:ext cx="5630770" cy="1135061"/>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3447200" y="5889950"/>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ctr">
              <a:buNone/>
              <a:defRPr sz="20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spTree>
    <p:extLst>
      <p:ext uri="{BB962C8B-B14F-4D97-AF65-F5344CB8AC3E}">
        <p14:creationId xmlns:p14="http://schemas.microsoft.com/office/powerpoint/2010/main" val="4187782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BBA01BC0-EE51-B44C-9DF3-F29ED6EA8297}"/>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xmlns="" val="1"/>
              </a:ext>
            </a:extLst>
          </p:cNvPr>
          <p:cNvPicPr>
            <a:picLocks noChangeAspect="1"/>
          </p:cNvPicPr>
          <p:nvPr userDrawn="1"/>
        </p:nvPicPr>
        <p:blipFill>
          <a:blip r:embed="rId2" cstate="screen">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15815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xmlns=""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dirty="0"/>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dirty="0"/>
              <a:t>FirstName LastName</a:t>
            </a:r>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9157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dirty="0"/>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xmlns=""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xmlns=""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8625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dirty="0"/>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xmlns=""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xmlns=""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xmlns=""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dirty="0"/>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32612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xmlns=""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xmlns=""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dirty="0"/>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5056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71510A-CF9F-4994-9B30-C2AB139BB631}"/>
              </a:ext>
            </a:extLst>
          </p:cNvPr>
          <p:cNvSpPr>
            <a:spLocks noGrp="1"/>
          </p:cNvSpPr>
          <p:nvPr>
            <p:ph type="sldNum" sz="quarter" idx="10"/>
          </p:nvPr>
        </p:nvSpPr>
        <p:spPr/>
        <p:txBody>
          <a:bodyPr/>
          <a:lstStyle/>
          <a:p>
            <a:pPr algn="r" defTabSz="457200">
              <a:defRPr/>
            </a:pPr>
            <a:fld id="{706D636C-90A3-4979-BA37-BAB384B22101}" type="slidenum">
              <a:rPr lang="en-US" sz="1400" b="0" smtClean="0">
                <a:solidFill>
                  <a:srgbClr val="303030">
                    <a:lumMod val="75000"/>
                    <a:lumOff val="25000"/>
                  </a:srgbClr>
                </a:solidFill>
                <a:latin typeface="Arial" panose="020B0604020202020204"/>
              </a:rPr>
              <a:pPr algn="r" defTabSz="457200">
                <a:defRPr/>
              </a:pPr>
              <a:t>‹#›</a:t>
            </a:fld>
            <a:endParaRPr lang="en-US" sz="1400" b="0" dirty="0">
              <a:solidFill>
                <a:srgbClr val="303030">
                  <a:lumMod val="75000"/>
                  <a:lumOff val="25000"/>
                </a:srgbClr>
              </a:solidFill>
              <a:latin typeface="Arial" panose="020B0604020202020204"/>
            </a:endParaRPr>
          </a:p>
        </p:txBody>
      </p:sp>
    </p:spTree>
    <p:custDataLst>
      <p:tags r:id="rId1"/>
    </p:custDataLst>
    <p:extLst>
      <p:ext uri="{BB962C8B-B14F-4D97-AF65-F5344CB8AC3E}">
        <p14:creationId xmlns:p14="http://schemas.microsoft.com/office/powerpoint/2010/main" val="2283797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dirty="0"/>
              <a:t>Event Title Here</a:t>
            </a:r>
          </a:p>
          <a:p>
            <a:pPr lvl="1"/>
            <a:r>
              <a:rPr lang="en-US" dirty="0"/>
              <a:t>Event summary goes here</a:t>
            </a:r>
          </a:p>
          <a:p>
            <a:pPr lvl="2"/>
            <a:r>
              <a:rPr lang="en-US" dirty="0"/>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2050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rgbClr val="D73347"/>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6392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dirty="0"/>
              <a:t>Enter answering instructions</a:t>
            </a:r>
          </a:p>
          <a:p>
            <a:pPr lvl="1"/>
            <a:r>
              <a:rPr lang="en-US" dirty="0"/>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rgbClr val="D73347"/>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Type your possible choices/answers here.</a:t>
            </a:r>
          </a:p>
          <a:p>
            <a:pPr lvl="1"/>
            <a:r>
              <a:rPr lang="en-US" dirty="0"/>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10522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dirty="0"/>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dirty="0"/>
              <a:t>Click to add caption</a:t>
            </a:r>
          </a:p>
          <a:p>
            <a:pPr lvl="1"/>
            <a:r>
              <a:rPr lang="en-US" dirty="0"/>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11568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xmlns="" val="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dirty="0"/>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dirty="0"/>
              <a:t>Add guidance for how to answer questions here.</a:t>
            </a:r>
          </a:p>
          <a:p>
            <a:pPr lvl="1"/>
            <a:r>
              <a:rPr lang="en-US" dirty="0"/>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94628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xmlns=""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xmlns=""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xmlns=""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xmlns=""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solidFill>
            <a:srgbClr val="034A7D"/>
          </a:solidFill>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68685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8D215525-EA4F-784D-8ADD-7CA9EC75A70F}"/>
              </a:ext>
            </a:extLst>
          </p:cNvPr>
          <p:cNvSpPr/>
          <p:nvPr userDrawn="1"/>
        </p:nvSpPr>
        <p:spPr>
          <a:xfrm flipH="1">
            <a:off x="3359216" y="914400"/>
            <a:ext cx="8832781" cy="5943600"/>
          </a:xfrm>
          <a:prstGeom prst="rtTriangl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rgbClr val="034A7D"/>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rgbClr val="D7334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xmlns=""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034A7D"/>
          </a:solidFill>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xmlns=""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D73347"/>
          </a:solidFill>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xmlns=""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D73347"/>
          </a:solidFill>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xmlns=""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034A7D"/>
          </a:solidFill>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68793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xmlns=""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xmlns=""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xmlns=""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xmlns=""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xmlns=""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07761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xmlns=""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69896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xmlns=""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xmlns=""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xmlns=""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solidFill>
            <a:srgbClr val="034A7D"/>
          </a:solidFill>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140015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xmlns=""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xmlns=""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xmlns=""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solidFill>
            <a:srgbClr val="034A7D"/>
          </a:solidFill>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3652748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xmlns=""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xmlns=""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dirty="0"/>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solidFill>
            <a:srgbClr val="034A7D"/>
          </a:solidFill>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dirty="0"/>
          </a:p>
        </p:txBody>
      </p:sp>
    </p:spTree>
    <p:extLst>
      <p:ext uri="{BB962C8B-B14F-4D97-AF65-F5344CB8AC3E}">
        <p14:creationId xmlns:p14="http://schemas.microsoft.com/office/powerpoint/2010/main" val="18391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CEE721-8F0D-4541-9E52-D05557874BDB}"/>
              </a:ext>
            </a:extLst>
          </p:cNvPr>
          <p:cNvSpPr/>
          <p:nvPr userDrawn="1"/>
        </p:nvSpPr>
        <p:spPr>
          <a:xfrm>
            <a:off x="0" y="0"/>
            <a:ext cx="12192000" cy="6858000"/>
          </a:xfrm>
          <a:prstGeom prst="rect">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4701143" y="2313782"/>
            <a:ext cx="6217920" cy="2230436"/>
          </a:xfrm>
        </p:spPr>
        <p:txBody>
          <a:bodyPr lIns="91440" anchor="ctr">
            <a:normAutofit/>
          </a:bodyPr>
          <a:lstStyle>
            <a:lvl1pPr algn="l">
              <a:defRPr sz="4800" b="1">
                <a:solidFill>
                  <a:schemeClr val="bg1"/>
                </a:solidFill>
                <a:latin typeface="+mn-lt"/>
              </a:defRPr>
            </a:lvl1pPr>
          </a:lstStyle>
          <a:p>
            <a:r>
              <a:rPr lang="en-US" dirty="0"/>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4701143" y="4673599"/>
            <a:ext cx="6217920" cy="1135061"/>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571465" y="258579"/>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3077" y="488047"/>
              <a:ext cx="3031353" cy="366936"/>
            </a:xfrm>
            <a:prstGeom prst="rect">
              <a:avLst/>
            </a:prstGeom>
          </p:spPr>
        </p:pic>
      </p:grpSp>
      <p:sp>
        <p:nvSpPr>
          <p:cNvPr id="5" name="Rectangle 4">
            <a:extLst>
              <a:ext uri="{FF2B5EF4-FFF2-40B4-BE49-F238E27FC236}">
                <a16:creationId xmlns:a16="http://schemas.microsoft.com/office/drawing/2014/main" id="{4A33E4D7-2F16-2C43-B51F-8C5E1AEA3838}"/>
              </a:ext>
            </a:extLst>
          </p:cNvPr>
          <p:cNvSpPr/>
          <p:nvPr userDrawn="1"/>
        </p:nvSpPr>
        <p:spPr>
          <a:xfrm>
            <a:off x="4701143" y="6198281"/>
            <a:ext cx="4631347" cy="659719"/>
          </a:xfrm>
          <a:prstGeom prst="rect">
            <a:avLst/>
          </a:prstGeom>
          <a:solidFill>
            <a:srgbClr val="D73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5590683" y="6345577"/>
            <a:ext cx="2743200" cy="365125"/>
          </a:xfrm>
          <a:prstGeom prst="rect">
            <a:avLst/>
          </a:prstGeom>
        </p:spPr>
        <p:txBody>
          <a:bodyPr/>
          <a:lstStyle>
            <a:lvl1pPr algn="l">
              <a:defRPr sz="2000">
                <a:solidFill>
                  <a:schemeClr val="bg1"/>
                </a:solidFill>
              </a:defRPr>
            </a:lvl1pPr>
          </a:lstStyle>
          <a:p>
            <a:endParaRPr lang="en-US" dirty="0"/>
          </a:p>
        </p:txBody>
      </p:sp>
    </p:spTree>
    <p:extLst>
      <p:ext uri="{BB962C8B-B14F-4D97-AF65-F5344CB8AC3E}">
        <p14:creationId xmlns:p14="http://schemas.microsoft.com/office/powerpoint/2010/main" val="1496130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dirty="0"/>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78764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8D215525-EA4F-784D-8ADD-7CA9EC75A70F}"/>
              </a:ext>
            </a:extLst>
          </p:cNvPr>
          <p:cNvSpPr/>
          <p:nvPr userDrawn="1"/>
        </p:nvSpPr>
        <p:spPr>
          <a:xfrm flipH="1">
            <a:off x="3359216" y="914400"/>
            <a:ext cx="8832781" cy="5943600"/>
          </a:xfrm>
          <a:prstGeom prst="rtTriangl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dirty="0"/>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rgbClr val="034A7D"/>
                </a:solidFill>
                <a:latin typeface="+mn-lt"/>
              </a:defRPr>
            </a:lvl1pPr>
          </a:lstStyle>
          <a:p>
            <a:r>
              <a:rPr lang="en-US" dirty="0"/>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rgbClr val="D7334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2889969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85696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77629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79249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5396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45907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BBA01BC0-EE51-B44C-9DF3-F29ED6EA8297}"/>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xmlns="" val="1"/>
              </a:ext>
            </a:extLst>
          </p:cNvPr>
          <p:cNvPicPr>
            <a:picLocks noChangeAspect="1"/>
          </p:cNvPicPr>
          <p:nvPr userDrawn="1"/>
        </p:nvPicPr>
        <p:blipFill>
          <a:blip r:embed="rId2" cstate="screen">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349640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6CA0A74B-9706-F14D-936C-7255AD1930B5}"/>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a:solidFill>
            <a:srgbClr val="D73347"/>
          </a:solidFill>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xmlns="" val="1"/>
              </a:ext>
            </a:extLst>
          </p:cNvPr>
          <p:cNvPicPr>
            <a:picLocks noChangeAspect="1"/>
          </p:cNvPicPr>
          <p:nvPr userDrawn="1"/>
        </p:nvPicPr>
        <p:blipFill>
          <a:blip r:embed="rId2" cstate="screen">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83430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003AF4FD-18EA-A548-9BC8-934321BCE8B2}"/>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xmlns="" val="1"/>
              </a:ext>
            </a:extLst>
          </p:cNvPr>
          <p:cNvGrpSpPr/>
          <p:nvPr userDrawn="1"/>
        </p:nvGrpSpPr>
        <p:grpSpPr>
          <a:xfrm>
            <a:off x="-483583" y="108528"/>
            <a:ext cx="1110742" cy="882858"/>
            <a:chOff x="-349094" y="75201"/>
            <a:chExt cx="816665" cy="649115"/>
          </a:xfrm>
          <a:solidFill>
            <a:srgbClr val="D73347"/>
          </a:solidFill>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xmlns="" val="1"/>
              </a:ext>
            </a:extLst>
          </p:cNvPr>
          <p:cNvPicPr>
            <a:picLocks noChangeAspect="1"/>
          </p:cNvPicPr>
          <p:nvPr userDrawn="1"/>
        </p:nvPicPr>
        <p:blipFill>
          <a:blip r:embed="rId2" cstate="screen">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3699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rgbClr val="F3F4F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A8CB14E-220E-414B-B986-E56C39B5F24A}"/>
              </a:ext>
            </a:extLst>
          </p:cNvPr>
          <p:cNvSpPr/>
          <p:nvPr userDrawn="1"/>
        </p:nvSpPr>
        <p:spPr>
          <a:xfrm>
            <a:off x="0" y="0"/>
            <a:ext cx="12192000" cy="6858000"/>
          </a:xfrm>
          <a:prstGeom prst="rect">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886075" y="2689621"/>
            <a:ext cx="6419850" cy="1478758"/>
          </a:xfrm>
        </p:spPr>
        <p:txBody>
          <a:bodyPr lIns="91440" anchor="ctr">
            <a:noAutofit/>
          </a:bodyPr>
          <a:lstStyle>
            <a:lvl1pPr algn="ctr">
              <a:defRPr sz="5400" b="1">
                <a:solidFill>
                  <a:schemeClr val="bg1"/>
                </a:solidFill>
                <a:latin typeface="+mn-lt"/>
              </a:defRPr>
            </a:lvl1pPr>
          </a:lstStyle>
          <a:p>
            <a:r>
              <a:rPr lang="en-US" dirty="0"/>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3282768" y="4594904"/>
            <a:ext cx="5630770" cy="1135061"/>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3447200" y="5889950"/>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ctr">
              <a:buNone/>
              <a:defRPr sz="20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Insert Web support link and info here.</a:t>
            </a:r>
          </a:p>
        </p:txBody>
      </p:sp>
    </p:spTree>
    <p:extLst>
      <p:ext uri="{BB962C8B-B14F-4D97-AF65-F5344CB8AC3E}">
        <p14:creationId xmlns:p14="http://schemas.microsoft.com/office/powerpoint/2010/main" val="3457018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62" name="Title Text"/>
          <p:cNvSpPr>
            <a:spLocks noGrp="1"/>
          </p:cNvSpPr>
          <p:nvPr>
            <p:ph type="title"/>
          </p:nvPr>
        </p:nvSpPr>
        <p:spPr>
          <a:xfrm>
            <a:off x="2416969" y="1151930"/>
            <a:ext cx="7358063" cy="2321719"/>
          </a:xfrm>
          <a:prstGeom prst="rect">
            <a:avLst/>
          </a:prstGeom>
        </p:spPr>
        <p:txBody>
          <a:bodyPr lIns="71437" tIns="71437" rIns="71437" bIns="71437" anchor="b"/>
          <a:lstStyle>
            <a:lvl1pPr defTabSz="410766"/>
          </a:lstStyle>
          <a:p>
            <a:r>
              <a:t>Title Text</a:t>
            </a:r>
          </a:p>
        </p:txBody>
      </p:sp>
      <p:sp>
        <p:nvSpPr>
          <p:cNvPr id="163" name="Body Level One…"/>
          <p:cNvSpPr>
            <a:spLocks noGrp="1"/>
          </p:cNvSpPr>
          <p:nvPr>
            <p:ph type="body" sz="quarter" idx="1"/>
          </p:nvPr>
        </p:nvSpPr>
        <p:spPr>
          <a:xfrm>
            <a:off x="2416969" y="3536156"/>
            <a:ext cx="7358063" cy="794743"/>
          </a:xfrm>
          <a:prstGeom prst="rect">
            <a:avLst/>
          </a:prstGeom>
        </p:spPr>
        <p:txBody>
          <a:bodyPr lIns="71437" tIns="71437" rIns="71437" bIns="71437" anchor="t"/>
          <a:lstStyle>
            <a:lvl1pPr marL="0" indent="0" algn="ctr" defTabSz="410766">
              <a:spcBef>
                <a:spcPts val="0"/>
              </a:spcBef>
              <a:buSzTx/>
              <a:buNone/>
              <a:defRPr sz="2200"/>
            </a:lvl1pPr>
            <a:lvl2pPr marL="0" indent="114300" algn="ctr" defTabSz="410766">
              <a:spcBef>
                <a:spcPts val="0"/>
              </a:spcBef>
              <a:buSzTx/>
              <a:buNone/>
              <a:defRPr sz="2200"/>
            </a:lvl2pPr>
            <a:lvl3pPr marL="0" indent="228600" algn="ctr" defTabSz="410766">
              <a:spcBef>
                <a:spcPts val="0"/>
              </a:spcBef>
              <a:buSzTx/>
              <a:buNone/>
              <a:defRPr sz="2200"/>
            </a:lvl3pPr>
            <a:lvl4pPr marL="0" indent="342900" algn="ctr" defTabSz="410766">
              <a:spcBef>
                <a:spcPts val="0"/>
              </a:spcBef>
              <a:buSzTx/>
              <a:buNone/>
              <a:defRPr sz="2200"/>
            </a:lvl4pPr>
            <a:lvl5pPr marL="0" indent="457200" algn="ctr" defTabSz="410766">
              <a:spcBef>
                <a:spcPts val="0"/>
              </a:spcBef>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10"/>
          </p:nvPr>
        </p:nvSpPr>
        <p:spPr>
          <a:xfrm>
            <a:off x="5967413" y="6505575"/>
            <a:ext cx="327025" cy="328613"/>
          </a:xfrm>
        </p:spPr>
        <p:txBody>
          <a:bodyPr lIns="71437" tIns="71437" rIns="71437" bIns="71437"/>
          <a:lstStyle>
            <a:lvl1pPr defTabSz="409575">
              <a:defRPr/>
            </a:lvl1pPr>
          </a:lstStyle>
          <a:p>
            <a:pPr>
              <a:defRPr/>
            </a:pPr>
            <a:fld id="{7E1038E9-3137-44A5-952D-47BDBEE580E9}" type="slidenum">
              <a:rPr lang="en-US" altLang="en-US"/>
              <a:pPr>
                <a:defRPr/>
              </a:pPr>
              <a:t>‹#›</a:t>
            </a:fld>
            <a:endParaRPr lang="en-US" altLang="en-US"/>
          </a:p>
        </p:txBody>
      </p:sp>
    </p:spTree>
    <p:extLst>
      <p:ext uri="{BB962C8B-B14F-4D97-AF65-F5344CB8AC3E}">
        <p14:creationId xmlns:p14="http://schemas.microsoft.com/office/powerpoint/2010/main" val="385256895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84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rgbClr val="D7334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BBA01BC0-EE51-B44C-9DF3-F29ED6EA8297}"/>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xmlns=""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ight Triangle 15">
            <a:extLst>
              <a:ext uri="{FF2B5EF4-FFF2-40B4-BE49-F238E27FC236}">
                <a16:creationId xmlns:a16="http://schemas.microsoft.com/office/drawing/2014/main" id="{6CA0A74B-9706-F14D-936C-7255AD1930B5}"/>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a:solidFill>
            <a:srgbClr val="D73347"/>
          </a:solidFill>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xmlns=""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microsoft.com/office/2007/relationships/hdphoto" Target="../media/hdphoto1.wdp"/><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1.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microsoft.com/office/2007/relationships/hdphoto" Target="../media/hdphoto1.wdp"/><Relationship Id="rId4" Type="http://schemas.openxmlformats.org/officeDocument/2006/relationships/slideLayout" Target="../slideLayouts/slideLayout32.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microsoft.com/office/2007/relationships/hdphoto" Target="../media/hdphoto3.wdp"/><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9.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D2E7895A-4DC1-714D-ACF9-F8808388C78C}"/>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13" cstate="hqprint">
            <a:alphaModFix amt="70000"/>
            <a:extLst>
              <a:ext uri="{BEBA8EAE-BF5A-486C-A8C5-ECC9F3942E4B}">
                <a14:imgProps xmlns:a14="http://schemas.microsoft.com/office/drawing/2010/main">
                  <a14:imgLayer r:embed="rId1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rgbClr val="F3F4F4"/>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 id="2147483718" r:id="rId11"/>
  </p:sldLayoutIdLst>
  <p:hf hdr="0" ftr="0" dt="0"/>
  <p:txStyles>
    <p:titleStyle>
      <a:lvl1pPr algn="l" defTabSz="914400" rtl="0" eaLnBrk="1" latinLnBrk="0" hangingPunct="1">
        <a:lnSpc>
          <a:spcPct val="90000"/>
        </a:lnSpc>
        <a:spcBef>
          <a:spcPct val="0"/>
        </a:spcBef>
        <a:buNone/>
        <a:defRPr sz="3200" b="1" kern="1200">
          <a:solidFill>
            <a:srgbClr val="034A7D"/>
          </a:solidFill>
          <a:latin typeface="+mn-lt"/>
          <a:ea typeface="+mj-ea"/>
          <a:cs typeface="+mj-cs"/>
        </a:defRPr>
      </a:lvl1pPr>
    </p:titleStyle>
    <p:bodyStyle>
      <a:lvl1pPr marL="228600" indent="-228600" algn="l" defTabSz="914400" rtl="0" eaLnBrk="1" latinLnBrk="0" hangingPunct="1">
        <a:lnSpc>
          <a:spcPct val="95000"/>
        </a:lnSpc>
        <a:spcBef>
          <a:spcPts val="1800"/>
        </a:spcBef>
        <a:buClr>
          <a:srgbClr val="D73347"/>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rgbClr val="D73347"/>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rgbClr val="D73347"/>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rgbClr val="D73347"/>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rgbClr val="D73347"/>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C56F7A7C-3057-9943-8EBC-11A397AF08D9}"/>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9" cstate="hqprint">
            <a:alphaModFix amt="70000"/>
            <a:extLst>
              <a:ext uri="{BEBA8EAE-BF5A-486C-A8C5-ECC9F3942E4B}">
                <a14:imgProps xmlns:a14="http://schemas.microsoft.com/office/drawing/2010/main">
                  <a14:imgLayer r:embed="rId10">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46208"/>
            <a:ext cx="1110742" cy="882858"/>
            <a:chOff x="-349094" y="75201"/>
            <a:chExt cx="816665" cy="649115"/>
          </a:xfrm>
          <a:solidFill>
            <a:srgbClr val="D73347"/>
          </a:solidFill>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bg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 id="2147483733" r:id="rId7"/>
  </p:sldLayoutIdLst>
  <p:hf hdr="0" ftr="0" dt="0"/>
  <p:txStyles>
    <p:titleStyle>
      <a:lvl1pPr algn="l" defTabSz="914400" rtl="0" eaLnBrk="1" latinLnBrk="0" hangingPunct="1">
        <a:lnSpc>
          <a:spcPct val="90000"/>
        </a:lnSpc>
        <a:spcBef>
          <a:spcPct val="0"/>
        </a:spcBef>
        <a:buNone/>
        <a:defRPr sz="3200" b="1" kern="1200">
          <a:solidFill>
            <a:srgbClr val="034A7D"/>
          </a:solidFill>
          <a:latin typeface="+mn-lt"/>
          <a:ea typeface="+mj-ea"/>
          <a:cs typeface="+mj-cs"/>
        </a:defRPr>
      </a:lvl1pPr>
    </p:titleStyle>
    <p:bodyStyle>
      <a:lvl1pPr marL="228600" indent="-228600" algn="l" defTabSz="914400" rtl="0" eaLnBrk="1" latinLnBrk="0" hangingPunct="1">
        <a:lnSpc>
          <a:spcPct val="95000"/>
        </a:lnSpc>
        <a:spcBef>
          <a:spcPts val="1800"/>
        </a:spcBef>
        <a:buClr>
          <a:srgbClr val="D73347"/>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rgbClr val="D73347"/>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rgbClr val="D73347"/>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rgbClr val="D73347"/>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rgbClr val="D73347"/>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FF318F3C-2B93-234F-BF7F-473BEED4DAB4}"/>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a:solidFill>
            <a:srgbClr val="D73347"/>
          </a:solidFill>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bg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 id="2147483714" r:id="rId5"/>
  </p:sldLayoutIdLst>
  <p:hf hdr="0" ftr="0" dt="0"/>
  <p:txStyles>
    <p:titleStyle>
      <a:lvl1pPr algn="l" defTabSz="914400" rtl="0" eaLnBrk="1" latinLnBrk="0" hangingPunct="1">
        <a:lnSpc>
          <a:spcPct val="90000"/>
        </a:lnSpc>
        <a:spcBef>
          <a:spcPct val="0"/>
        </a:spcBef>
        <a:buNone/>
        <a:defRPr sz="3600" b="1" kern="1200">
          <a:solidFill>
            <a:srgbClr val="034A7D"/>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rgbClr val="D73347"/>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958084E1-9098-EC44-B15B-31D3955E4595}"/>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a:solidFill>
            <a:srgbClr val="034A7D"/>
          </a:solidFill>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bg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hf hdr="0" ftr="0" dt="0"/>
  <p:txStyles>
    <p:titleStyle>
      <a:lvl1pPr algn="l" defTabSz="914400" rtl="0" eaLnBrk="1" latinLnBrk="0" hangingPunct="1">
        <a:lnSpc>
          <a:spcPct val="90000"/>
        </a:lnSpc>
        <a:spcBef>
          <a:spcPct val="0"/>
        </a:spcBef>
        <a:buNone/>
        <a:defRPr sz="3200" b="1" kern="1200">
          <a:solidFill>
            <a:srgbClr val="D73347"/>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ight Triangle 14">
            <a:extLst>
              <a:ext uri="{FF2B5EF4-FFF2-40B4-BE49-F238E27FC236}">
                <a16:creationId xmlns:a16="http://schemas.microsoft.com/office/drawing/2014/main" id="{AE2DEE6E-D81E-0649-83C8-EC5D0BCF76BA}"/>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xmlns="" val="1"/>
              </a:ext>
            </a:extLst>
          </p:cNvPr>
          <p:cNvGrpSpPr/>
          <p:nvPr userDrawn="1"/>
        </p:nvGrpSpPr>
        <p:grpSpPr>
          <a:xfrm>
            <a:off x="-473958" y="98902"/>
            <a:ext cx="1110742" cy="882858"/>
            <a:chOff x="-349094" y="75201"/>
            <a:chExt cx="816665" cy="649115"/>
          </a:xfrm>
          <a:solidFill>
            <a:srgbClr val="D73347"/>
          </a:solidFill>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9" cstate="hqprint">
            <a:alphaModFix amt="70000"/>
            <a:extLst>
              <a:ext uri="{BEBA8EAE-BF5A-486C-A8C5-ECC9F3942E4B}">
                <a14:imgProps xmlns:a14="http://schemas.microsoft.com/office/drawing/2010/main">
                  <a14:imgLayer r:embed="rId10">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bg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rgbClr val="034A7D"/>
          </a:solidFill>
          <a:latin typeface="+mn-lt"/>
          <a:ea typeface="+mj-ea"/>
          <a:cs typeface="+mj-cs"/>
        </a:defRPr>
      </a:lvl1pPr>
    </p:titleStyle>
    <p:bodyStyle>
      <a:lvl1pPr marL="228600" indent="-228600" algn="l" defTabSz="914400" rtl="0" eaLnBrk="1" latinLnBrk="0" hangingPunct="1">
        <a:lnSpc>
          <a:spcPct val="95000"/>
        </a:lnSpc>
        <a:spcBef>
          <a:spcPts val="1800"/>
        </a:spcBef>
        <a:buClr>
          <a:srgbClr val="D73347"/>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rgbClr val="D73347"/>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rgbClr val="D73347"/>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rgbClr val="D73347"/>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rgbClr val="D73347"/>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ight Triangle 16">
            <a:extLst>
              <a:ext uri="{FF2B5EF4-FFF2-40B4-BE49-F238E27FC236}">
                <a16:creationId xmlns:a16="http://schemas.microsoft.com/office/drawing/2014/main" id="{D2E7895A-4DC1-714D-ACF9-F8808388C78C}"/>
              </a:ext>
            </a:extLst>
          </p:cNvPr>
          <p:cNvSpPr/>
          <p:nvPr userDrawn="1"/>
        </p:nvSpPr>
        <p:spPr>
          <a:xfrm flipH="1">
            <a:off x="10722542" y="5958038"/>
            <a:ext cx="1469454" cy="899962"/>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xmlns=""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xmlns="" val="1"/>
              </a:ext>
            </a:extLst>
          </p:cNvPr>
          <p:cNvPicPr>
            <a:picLocks noChangeAspect="1"/>
          </p:cNvPicPr>
          <p:nvPr userDrawn="1"/>
        </p:nvPicPr>
        <p:blipFill>
          <a:blip r:embed="rId15" cstate="screen">
            <a:alphaModFix amt="70000"/>
            <a:extLst>
              <a:ext uri="{BEBA8EAE-BF5A-486C-A8C5-ECC9F3942E4B}">
                <a14:imgProps xmlns:a14="http://schemas.microsoft.com/office/drawing/2010/main">
                  <a14:imgLayer r:embed="rId16">
                    <a14:imgEffect>
                      <a14:brightnessContrast bright="50000"/>
                    </a14:imgEffect>
                  </a14:imgLayer>
                </a14:imgProps>
              </a:ext>
              <a:ext uri="{28A0092B-C50C-407E-A947-70E740481C1C}">
                <a14:useLocalDpi xmlns:a14="http://schemas.microsoft.com/office/drawing/2010/main"/>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rgbClr val="F3F4F4"/>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79364234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hf hdr="0" ftr="0" dt="0"/>
  <p:txStyles>
    <p:titleStyle>
      <a:lvl1pPr algn="l" defTabSz="914400" rtl="0" eaLnBrk="1" latinLnBrk="0" hangingPunct="1">
        <a:lnSpc>
          <a:spcPct val="90000"/>
        </a:lnSpc>
        <a:spcBef>
          <a:spcPct val="0"/>
        </a:spcBef>
        <a:buNone/>
        <a:defRPr sz="3200" b="1" kern="1200">
          <a:solidFill>
            <a:srgbClr val="034A7D"/>
          </a:solidFill>
          <a:latin typeface="+mn-lt"/>
          <a:ea typeface="+mj-ea"/>
          <a:cs typeface="+mj-cs"/>
        </a:defRPr>
      </a:lvl1pPr>
    </p:titleStyle>
    <p:bodyStyle>
      <a:lvl1pPr marL="228600" indent="-228600" algn="l" defTabSz="914400" rtl="0" eaLnBrk="1" latinLnBrk="0" hangingPunct="1">
        <a:lnSpc>
          <a:spcPct val="95000"/>
        </a:lnSpc>
        <a:spcBef>
          <a:spcPts val="1800"/>
        </a:spcBef>
        <a:buClr>
          <a:srgbClr val="D73347"/>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rgbClr val="D73347"/>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rgbClr val="D73347"/>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rgbClr val="D73347"/>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rgbClr val="D73347"/>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56.png"/><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62.jpe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67.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hyperlink" Target="mailto:david_leaser@us.ibm.com" TargetMode="External"/><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hyperlink" Target="http://ibm.com/badgin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emf"/><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emf"/><Relationship Id="rId1" Type="http://schemas.openxmlformats.org/officeDocument/2006/relationships/slideLayout" Target="../slideLayouts/slideLayout43.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emf"/><Relationship Id="rId7"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94.png"/><Relationship Id="rId5" Type="http://schemas.openxmlformats.org/officeDocument/2006/relationships/hyperlink" Target="https://www.youracclaim.com/badges/95eeb646-5e2e-4f9b-a1e1-8625fd62088d/public_url" TargetMode="External"/><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94.png"/><Relationship Id="rId2" Type="http://schemas.openxmlformats.org/officeDocument/2006/relationships/image" Target="../media/image97.png"/><Relationship Id="rId1" Type="http://schemas.openxmlformats.org/officeDocument/2006/relationships/slideLayout" Target="../slideLayouts/slideLayout4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94.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18.xml"/><Relationship Id="rId1" Type="http://schemas.openxmlformats.org/officeDocument/2006/relationships/slideLayout" Target="../slideLayouts/slideLayout43.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9.xml"/><Relationship Id="rId1" Type="http://schemas.openxmlformats.org/officeDocument/2006/relationships/slideLayout" Target="../slideLayouts/slideLayout43.xml"/><Relationship Id="rId5" Type="http://schemas.openxmlformats.org/officeDocument/2006/relationships/image" Target="../media/image113.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47.xml"/><Relationship Id="rId5" Type="http://schemas.openxmlformats.org/officeDocument/2006/relationships/image" Target="../media/image116.png"/><Relationship Id="rId4" Type="http://schemas.openxmlformats.org/officeDocument/2006/relationships/image" Target="../media/image13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image" Target="../media/image123.jpeg"/></Relationships>
</file>

<file path=ppt/slides/_rels/slide3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43.xml"/><Relationship Id="rId6" Type="http://schemas.openxmlformats.org/officeDocument/2006/relationships/image" Target="../media/image129.jpeg"/><Relationship Id="rId5" Type="http://schemas.openxmlformats.org/officeDocument/2006/relationships/image" Target="../media/image128.tiff"/><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hyperlink" Target="https://vimeo.com/311310213" TargetMode="External"/><Relationship Id="rId3" Type="http://schemas.openxmlformats.org/officeDocument/2006/relationships/hyperlink" Target="http://ibm.com/badging" TargetMode="External"/><Relationship Id="rId7" Type="http://schemas.openxmlformats.org/officeDocument/2006/relationships/hyperlink" Target="https://app.box.com/s/4ipy8pa4hvotmjrubfdvbqz9r6vf9xwt" TargetMode="External"/><Relationship Id="rId12" Type="http://schemas.openxmlformats.org/officeDocument/2006/relationships/hyperlink" Target="https://ibm.box.com/s/did315y7tzaij9yy5nkugj39ez0jjhdl" TargetMode="External"/><Relationship Id="rId2" Type="http://schemas.openxmlformats.org/officeDocument/2006/relationships/hyperlink" Target="https://ibm.box.com/s/rg2pt7oplfr2qwbd3vrt0dwo28emah6p" TargetMode="External"/><Relationship Id="rId1" Type="http://schemas.openxmlformats.org/officeDocument/2006/relationships/slideLayout" Target="../slideLayouts/slideLayout25.xml"/><Relationship Id="rId6" Type="http://schemas.openxmlformats.org/officeDocument/2006/relationships/hyperlink" Target="https://vimeo.com/358865521" TargetMode="External"/><Relationship Id="rId11" Type="http://schemas.openxmlformats.org/officeDocument/2006/relationships/hyperlink" Target="https://www.ibm.com/blogs/ibm-training/reskilling-for-robots-ai-and-the-future-of-jobs/" TargetMode="External"/><Relationship Id="rId5" Type="http://schemas.openxmlformats.org/officeDocument/2006/relationships/hyperlink" Target="https://www.ibm.com/blogs/ibm-training/author/david-leaser/" TargetMode="External"/><Relationship Id="rId10" Type="http://schemas.openxmlformats.org/officeDocument/2006/relationships/hyperlink" Target="https://cognitiveclass.ai/" TargetMode="External"/><Relationship Id="rId4" Type="http://schemas.openxmlformats.org/officeDocument/2006/relationships/hyperlink" Target="https://ibm.box.com/s/9vdsvcugpi1z24vs1fo0y108vxqc2l44" TargetMode="External"/><Relationship Id="rId9" Type="http://schemas.openxmlformats.org/officeDocument/2006/relationships/hyperlink" Target="http://ibm.com/training/professionalskill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dhartsoch@greatbiztools.com" TargetMode="External"/><Relationship Id="rId2" Type="http://schemas.openxmlformats.org/officeDocument/2006/relationships/hyperlink" Target="mailto:spdodd@us.ibm.com" TargetMode="External"/><Relationship Id="rId1" Type="http://schemas.openxmlformats.org/officeDocument/2006/relationships/slideLayout" Target="../slideLayouts/slideLayout25.xml"/><Relationship Id="rId4" Type="http://schemas.openxmlformats.org/officeDocument/2006/relationships/hyperlink" Target="mailto:david_leaser@us.ibm.co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4.png"/><Relationship Id="rId7" Type="http://schemas.openxmlformats.org/officeDocument/2006/relationships/image" Target="../media/image28.png"/><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tiff"/></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jpeg"/><Relationship Id="rId3" Type="http://schemas.openxmlformats.org/officeDocument/2006/relationships/hyperlink" Target="https://www.jff.org/what-we-do/impact-stories/jfflabs-acceleration/jfflabs-assessments-impact-accelerator/assessing-peoples-talents-to-help-them-find-the-right-career/" TargetMode="External"/><Relationship Id="rId7" Type="http://schemas.openxmlformats.org/officeDocument/2006/relationships/hyperlink" Target="https://www.businesswire.com/news/home/20201027005234/en/GreatBizTools-WebAssess-Wins-&#8220;Best-Technology-to-Combat-and-Reduce-the-Impact-of-COVID19&#8221;-in-13th-Annual-2020-Women-in-Business-and-the-Professions-World-Awards&#174;" TargetMode="External"/><Relationship Id="rId12"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18.xml"/><Relationship Id="rId6" Type="http://schemas.openxmlformats.org/officeDocument/2006/relationships/hyperlink" Target="https://ceoworldawards.com/winners/2020-business-awards-winners/" TargetMode="External"/><Relationship Id="rId11" Type="http://schemas.openxmlformats.org/officeDocument/2006/relationships/image" Target="../media/image36.tiff"/><Relationship Id="rId5" Type="http://schemas.openxmlformats.org/officeDocument/2006/relationships/hyperlink" Target="https://www.idc.com/getdoc.jsp?containerId=prUS47200220" TargetMode="External"/><Relationship Id="rId15" Type="http://schemas.openxmlformats.org/officeDocument/2006/relationships/image" Target="../media/image39.png"/><Relationship Id="rId10" Type="http://schemas.openxmlformats.org/officeDocument/2006/relationships/hyperlink" Target="https://www.cnbc.com/2019/10/03/why-ibm-is-using-ai-to-find-jobs-for-people-without-college-degree.html" TargetMode="External"/><Relationship Id="rId4" Type="http://schemas.openxmlformats.org/officeDocument/2006/relationships/hyperlink" Target="https://www2.deloitte.com/content/dam/Deloitte/us/Documents/human-capital/us-prehire-assessment-solutions-market-primer.pdf" TargetMode="External"/><Relationship Id="rId9" Type="http://schemas.openxmlformats.org/officeDocument/2006/relationships/image" Target="../media/image35.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61.svg"/><Relationship Id="rId2" Type="http://schemas.openxmlformats.org/officeDocument/2006/relationships/notesSlide" Target="../notesSlides/notesSlide4.xml"/><Relationship Id="rId16" Type="http://schemas.openxmlformats.org/officeDocument/2006/relationships/image" Target="../media/image65.svg"/><Relationship Id="rId1" Type="http://schemas.openxmlformats.org/officeDocument/2006/relationships/slideLayout" Target="../slideLayouts/slideLayout18.xml"/><Relationship Id="rId6" Type="http://schemas.openxmlformats.org/officeDocument/2006/relationships/image" Target="../media/image55.svg"/><Relationship Id="rId11" Type="http://schemas.openxmlformats.org/officeDocument/2006/relationships/image" Target="../media/image44.png"/><Relationship Id="rId5" Type="http://schemas.openxmlformats.org/officeDocument/2006/relationships/image" Target="../media/image41.png"/><Relationship Id="rId15" Type="http://schemas.openxmlformats.org/officeDocument/2006/relationships/image" Target="../media/image46.png"/><Relationship Id="rId10" Type="http://schemas.openxmlformats.org/officeDocument/2006/relationships/image" Target="../media/image59.svg"/><Relationship Id="rId4" Type="http://schemas.openxmlformats.org/officeDocument/2006/relationships/image" Target="../media/image31.png"/><Relationship Id="rId9" Type="http://schemas.openxmlformats.org/officeDocument/2006/relationships/image" Target="../media/image43.png"/><Relationship Id="rId14" Type="http://schemas.openxmlformats.org/officeDocument/2006/relationships/image" Target="../media/image63.sv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68.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a:xfrm>
            <a:off x="1166097" y="1761000"/>
            <a:ext cx="10106953" cy="4463676"/>
          </a:xfrm>
        </p:spPr>
        <p:txBody>
          <a:bodyPr>
            <a:normAutofit/>
          </a:bodyPr>
          <a:lstStyle/>
          <a:p>
            <a:pPr algn="ctr"/>
            <a:r>
              <a:rPr lang="en-US" i="1" dirty="0"/>
              <a:t>Discussion with </a:t>
            </a:r>
            <a:r>
              <a:rPr lang="sv-SE" i="1" dirty="0"/>
              <a:t>MyInnerGenius, </a:t>
            </a:r>
            <a:br>
              <a:rPr lang="sv-SE" i="1" dirty="0"/>
            </a:br>
            <a:r>
              <a:rPr lang="sv-SE" i="1" dirty="0"/>
              <a:t>IBM Badge Program &amp; Job Corps Scholars Program </a:t>
            </a:r>
            <a:r>
              <a:rPr lang="en-US" sz="6600" i="1" dirty="0"/>
              <a:t/>
            </a:r>
            <a:br>
              <a:rPr lang="en-US" sz="6600" i="1" dirty="0"/>
            </a:br>
            <a:endParaRPr lang="en-US" sz="6600" dirty="0"/>
          </a:p>
        </p:txBody>
      </p:sp>
      <p:sp>
        <p:nvSpPr>
          <p:cNvPr id="4" name="Date Placeholder 8">
            <a:extLst>
              <a:ext uri="{FF2B5EF4-FFF2-40B4-BE49-F238E27FC236}">
                <a16:creationId xmlns:a16="http://schemas.microsoft.com/office/drawing/2014/main" id="{7EE629BB-80DA-4AE2-AED4-E0E283603146}"/>
              </a:ext>
            </a:extLst>
          </p:cNvPr>
          <p:cNvSpPr>
            <a:spLocks noGrp="1"/>
          </p:cNvSpPr>
          <p:nvPr>
            <p:ph type="dt" sz="half" idx="10"/>
          </p:nvPr>
        </p:nvSpPr>
        <p:spPr>
          <a:xfrm>
            <a:off x="5941298" y="6347506"/>
            <a:ext cx="2743200" cy="365125"/>
          </a:xfrm>
        </p:spPr>
        <p:txBody>
          <a:bodyPr/>
          <a:lstStyle/>
          <a:p>
            <a:r>
              <a:rPr lang="en-US" dirty="0"/>
              <a:t>March 23, 2021 </a:t>
            </a:r>
          </a:p>
        </p:txBody>
      </p:sp>
    </p:spTree>
    <p:extLst>
      <p:ext uri="{BB962C8B-B14F-4D97-AF65-F5344CB8AC3E}">
        <p14:creationId xmlns:p14="http://schemas.microsoft.com/office/powerpoint/2010/main" val="387887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AACC7FFE-68C3-AC40-973A-DD822F24A1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4801" y="5017963"/>
            <a:ext cx="2468292" cy="1642754"/>
          </a:xfrm>
          <a:prstGeom prst="rect">
            <a:avLst/>
          </a:prstGeom>
        </p:spPr>
      </p:pic>
      <p:sp>
        <p:nvSpPr>
          <p:cNvPr id="4" name="TextBox 3">
            <a:extLst>
              <a:ext uri="{FF2B5EF4-FFF2-40B4-BE49-F238E27FC236}">
                <a16:creationId xmlns:a16="http://schemas.microsoft.com/office/drawing/2014/main" id="{1B404F2C-293D-F044-AD5A-3CDB7D98FD6B}"/>
              </a:ext>
            </a:extLst>
          </p:cNvPr>
          <p:cNvSpPr txBox="1"/>
          <p:nvPr/>
        </p:nvSpPr>
        <p:spPr>
          <a:xfrm>
            <a:off x="366098" y="2965894"/>
            <a:ext cx="5076819" cy="923330"/>
          </a:xfrm>
          <a:prstGeom prst="rect">
            <a:avLst/>
          </a:prstGeom>
          <a:noFill/>
        </p:spPr>
        <p:txBody>
          <a:bodyPr wrap="square" rtlCol="0">
            <a:spAutoFit/>
          </a:bodyPr>
          <a:lstStyle/>
          <a:p>
            <a:r>
              <a:rPr lang="en-US" dirty="0">
                <a:solidFill>
                  <a:schemeClr val="tx1">
                    <a:lumMod val="65000"/>
                    <a:lumOff val="35000"/>
                  </a:schemeClr>
                </a:solidFill>
              </a:rPr>
              <a:t>As part of IBM’s New Collar apprenticeship program, ex-GM employees take an assessment to match them to the right tech careers</a:t>
            </a:r>
          </a:p>
        </p:txBody>
      </p:sp>
      <p:sp>
        <p:nvSpPr>
          <p:cNvPr id="57" name="Title 1">
            <a:extLst>
              <a:ext uri="{FF2B5EF4-FFF2-40B4-BE49-F238E27FC236}">
                <a16:creationId xmlns:a16="http://schemas.microsoft.com/office/drawing/2014/main" id="{23BFFA14-D6C8-624A-847A-8AFF3865DEA0}"/>
              </a:ext>
            </a:extLst>
          </p:cNvPr>
          <p:cNvSpPr txBox="1">
            <a:spLocks/>
          </p:cNvSpPr>
          <p:nvPr/>
        </p:nvSpPr>
        <p:spPr bwMode="auto">
          <a:xfrm>
            <a:off x="366098" y="1102651"/>
            <a:ext cx="11413045" cy="98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3800"/>
              </a:lnSpc>
              <a:defRPr/>
            </a:pPr>
            <a:r>
              <a:rPr lang="en-US" altLang="en-US" sz="3600" b="1" dirty="0">
                <a:solidFill>
                  <a:srgbClr val="034A7D"/>
                </a:solidFill>
                <a:latin typeface="+mn-lt"/>
              </a:rPr>
              <a:t>Youngstown State University uses MyInnerGenius to help people find new careers</a:t>
            </a:r>
          </a:p>
        </p:txBody>
      </p:sp>
      <p:sp>
        <p:nvSpPr>
          <p:cNvPr id="58" name="Title 1">
            <a:extLst>
              <a:ext uri="{FF2B5EF4-FFF2-40B4-BE49-F238E27FC236}">
                <a16:creationId xmlns:a16="http://schemas.microsoft.com/office/drawing/2014/main" id="{9395FE94-792E-964F-9D92-30C555DCE783}"/>
              </a:ext>
            </a:extLst>
          </p:cNvPr>
          <p:cNvSpPr txBox="1">
            <a:spLocks/>
          </p:cNvSpPr>
          <p:nvPr/>
        </p:nvSpPr>
        <p:spPr bwMode="auto">
          <a:xfrm>
            <a:off x="366098" y="2138259"/>
            <a:ext cx="6553753" cy="75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4400"/>
              </a:lnSpc>
              <a:defRPr/>
            </a:pPr>
            <a:r>
              <a:rPr lang="en-US" altLang="en-US" sz="2400" b="1" dirty="0">
                <a:solidFill>
                  <a:schemeClr val="tx1">
                    <a:lumMod val="65000"/>
                    <a:lumOff val="35000"/>
                  </a:schemeClr>
                </a:solidFill>
                <a:latin typeface="+mn-lt"/>
                <a:ea typeface="Lato Semibold" charset="0"/>
                <a:cs typeface="Lato Semibold" charset="0"/>
              </a:rPr>
              <a:t>Reskill for career changers, students, unemployed</a:t>
            </a:r>
            <a:endParaRPr lang="en-US" altLang="en-US" sz="2400" dirty="0">
              <a:solidFill>
                <a:schemeClr val="tx1">
                  <a:lumMod val="65000"/>
                  <a:lumOff val="35000"/>
                </a:schemeClr>
              </a:solidFill>
              <a:latin typeface="+mn-lt"/>
              <a:ea typeface="Lato Semibold" charset="0"/>
              <a:cs typeface="Lato Semibold" charset="0"/>
            </a:endParaRPr>
          </a:p>
        </p:txBody>
      </p:sp>
      <p:pic>
        <p:nvPicPr>
          <p:cNvPr id="10" name="Picture 9">
            <a:extLst>
              <a:ext uri="{FF2B5EF4-FFF2-40B4-BE49-F238E27FC236}">
                <a16:creationId xmlns:a16="http://schemas.microsoft.com/office/drawing/2014/main" id="{18848F90-ACEF-DF43-8658-6170F3142E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7206" y="2418014"/>
            <a:ext cx="4305636" cy="2870424"/>
          </a:xfrm>
          <a:prstGeom prst="rect">
            <a:avLst/>
          </a:prstGeom>
        </p:spPr>
      </p:pic>
      <p:pic>
        <p:nvPicPr>
          <p:cNvPr id="9" name="Picture 8">
            <a:extLst>
              <a:ext uri="{FF2B5EF4-FFF2-40B4-BE49-F238E27FC236}">
                <a16:creationId xmlns:a16="http://schemas.microsoft.com/office/drawing/2014/main" id="{BD64BD22-0BB1-104A-BCF5-71FE718CB4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832" y="5460545"/>
            <a:ext cx="1213969" cy="757590"/>
          </a:xfrm>
          <a:prstGeom prst="rect">
            <a:avLst/>
          </a:prstGeom>
        </p:spPr>
      </p:pic>
      <p:pic>
        <p:nvPicPr>
          <p:cNvPr id="14" name="Picture 13">
            <a:extLst>
              <a:ext uri="{FF2B5EF4-FFF2-40B4-BE49-F238E27FC236}">
                <a16:creationId xmlns:a16="http://schemas.microsoft.com/office/drawing/2014/main" id="{4381A562-8550-5D48-A55B-69CA6DF3800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898315" y="6308296"/>
            <a:ext cx="2069442" cy="432362"/>
          </a:xfrm>
          <a:prstGeom prst="rect">
            <a:avLst/>
          </a:prstGeom>
        </p:spPr>
      </p:pic>
      <p:sp>
        <p:nvSpPr>
          <p:cNvPr id="15" name="Title 1">
            <a:extLst>
              <a:ext uri="{FF2B5EF4-FFF2-40B4-BE49-F238E27FC236}">
                <a16:creationId xmlns:a16="http://schemas.microsoft.com/office/drawing/2014/main" id="{1CBB56E3-B99D-F945-92B5-05316C1367D9}"/>
              </a:ext>
            </a:extLst>
          </p:cNvPr>
          <p:cNvSpPr txBox="1">
            <a:spLocks/>
          </p:cNvSpPr>
          <p:nvPr/>
        </p:nvSpPr>
        <p:spPr bwMode="auto">
          <a:xfrm>
            <a:off x="366098" y="4320418"/>
            <a:ext cx="6324801" cy="4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1800" dirty="0">
                <a:solidFill>
                  <a:srgbClr val="034A7D"/>
                </a:solidFill>
                <a:latin typeface="+mn-lt"/>
              </a:rPr>
              <a:t>9,000+ assessments delivered to match individuals to new IT careers and align them with an apprenticeship program</a:t>
            </a:r>
          </a:p>
        </p:txBody>
      </p:sp>
      <p:sp>
        <p:nvSpPr>
          <p:cNvPr id="16" name="Title 1">
            <a:extLst>
              <a:ext uri="{FF2B5EF4-FFF2-40B4-BE49-F238E27FC236}">
                <a16:creationId xmlns:a16="http://schemas.microsoft.com/office/drawing/2014/main" id="{9D96BEEC-83DB-534D-8FE2-4E4CA39C5862}"/>
              </a:ext>
            </a:extLst>
          </p:cNvPr>
          <p:cNvSpPr txBox="1">
            <a:spLocks/>
          </p:cNvSpPr>
          <p:nvPr/>
        </p:nvSpPr>
        <p:spPr bwMode="auto">
          <a:xfrm>
            <a:off x="366098" y="489849"/>
            <a:ext cx="11213613" cy="4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2000" b="1" dirty="0">
                <a:solidFill>
                  <a:srgbClr val="034A7D"/>
                </a:solidFill>
                <a:latin typeface="+mn-lt"/>
              </a:rPr>
              <a:t>CASE STUDY: </a:t>
            </a:r>
            <a:r>
              <a:rPr lang="en-US" sz="2000" dirty="0">
                <a:solidFill>
                  <a:schemeClr val="tx1">
                    <a:lumMod val="65000"/>
                    <a:lumOff val="35000"/>
                  </a:schemeClr>
                </a:solidFill>
                <a:latin typeface="+mn-lt"/>
              </a:rPr>
              <a:t>Uncover potential, match to emerging labor market roles, assess at scale, future-proof careers and advance the marginalized</a:t>
            </a:r>
          </a:p>
        </p:txBody>
      </p:sp>
    </p:spTree>
    <p:extLst>
      <p:ext uri="{BB962C8B-B14F-4D97-AF65-F5344CB8AC3E}">
        <p14:creationId xmlns:p14="http://schemas.microsoft.com/office/powerpoint/2010/main" val="2043502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404F2C-293D-F044-AD5A-3CDB7D98FD6B}"/>
              </a:ext>
            </a:extLst>
          </p:cNvPr>
          <p:cNvSpPr txBox="1"/>
          <p:nvPr/>
        </p:nvSpPr>
        <p:spPr>
          <a:xfrm>
            <a:off x="366098" y="2965894"/>
            <a:ext cx="5875024" cy="923330"/>
          </a:xfrm>
          <a:prstGeom prst="rect">
            <a:avLst/>
          </a:prstGeom>
          <a:noFill/>
        </p:spPr>
        <p:txBody>
          <a:bodyPr wrap="square" rtlCol="0">
            <a:spAutoFit/>
          </a:bodyPr>
          <a:lstStyle/>
          <a:p>
            <a:r>
              <a:rPr lang="en-US" dirty="0">
                <a:solidFill>
                  <a:schemeClr val="tx1">
                    <a:lumMod val="65000"/>
                    <a:lumOff val="35000"/>
                  </a:schemeClr>
                </a:solidFill>
              </a:rPr>
              <a:t>As part of the State of California apprenticeship programs, students and unemployed individuals take an assessment to match them to the new careers</a:t>
            </a:r>
          </a:p>
        </p:txBody>
      </p:sp>
      <p:sp>
        <p:nvSpPr>
          <p:cNvPr id="57" name="Title 1">
            <a:extLst>
              <a:ext uri="{FF2B5EF4-FFF2-40B4-BE49-F238E27FC236}">
                <a16:creationId xmlns:a16="http://schemas.microsoft.com/office/drawing/2014/main" id="{23BFFA14-D6C8-624A-847A-8AFF3865DEA0}"/>
              </a:ext>
            </a:extLst>
          </p:cNvPr>
          <p:cNvSpPr txBox="1">
            <a:spLocks/>
          </p:cNvSpPr>
          <p:nvPr/>
        </p:nvSpPr>
        <p:spPr bwMode="auto">
          <a:xfrm>
            <a:off x="366098" y="1112926"/>
            <a:ext cx="11413045" cy="9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3800"/>
              </a:lnSpc>
              <a:defRPr/>
            </a:pPr>
            <a:r>
              <a:rPr lang="en-US" altLang="en-US" sz="3600" b="1" dirty="0">
                <a:solidFill>
                  <a:srgbClr val="034A7D"/>
                </a:solidFill>
                <a:latin typeface="+mn-lt"/>
              </a:rPr>
              <a:t>State of California uses MyInnerGenius to help people get started in new careers</a:t>
            </a:r>
          </a:p>
        </p:txBody>
      </p:sp>
      <p:sp>
        <p:nvSpPr>
          <p:cNvPr id="58" name="Title 1">
            <a:extLst>
              <a:ext uri="{FF2B5EF4-FFF2-40B4-BE49-F238E27FC236}">
                <a16:creationId xmlns:a16="http://schemas.microsoft.com/office/drawing/2014/main" id="{9395FE94-792E-964F-9D92-30C555DCE783}"/>
              </a:ext>
            </a:extLst>
          </p:cNvPr>
          <p:cNvSpPr txBox="1">
            <a:spLocks/>
          </p:cNvSpPr>
          <p:nvPr/>
        </p:nvSpPr>
        <p:spPr bwMode="auto">
          <a:xfrm>
            <a:off x="366098" y="2138259"/>
            <a:ext cx="6610283" cy="75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4400"/>
              </a:lnSpc>
              <a:defRPr/>
            </a:pPr>
            <a:r>
              <a:rPr lang="en-US" altLang="en-US" sz="2400" b="1" dirty="0">
                <a:solidFill>
                  <a:schemeClr val="tx1">
                    <a:lumMod val="65000"/>
                    <a:lumOff val="35000"/>
                  </a:schemeClr>
                </a:solidFill>
                <a:latin typeface="+mn-lt"/>
                <a:ea typeface="Lato Semibold" charset="0"/>
                <a:cs typeface="Lato Semibold" charset="0"/>
              </a:rPr>
              <a:t>Reskill/upskill for students and unemployed</a:t>
            </a:r>
            <a:endParaRPr lang="en-US" altLang="en-US" sz="2400" dirty="0">
              <a:solidFill>
                <a:schemeClr val="tx1">
                  <a:lumMod val="65000"/>
                  <a:lumOff val="35000"/>
                </a:schemeClr>
              </a:solidFill>
              <a:latin typeface="+mn-lt"/>
              <a:ea typeface="Lato Semibold" charset="0"/>
              <a:cs typeface="Lato Semibold" charset="0"/>
            </a:endParaRPr>
          </a:p>
        </p:txBody>
      </p:sp>
      <p:pic>
        <p:nvPicPr>
          <p:cNvPr id="7170" name="Picture 2">
            <a:extLst>
              <a:ext uri="{FF2B5EF4-FFF2-40B4-BE49-F238E27FC236}">
                <a16:creationId xmlns:a16="http://schemas.microsoft.com/office/drawing/2014/main" id="{30E0A9A1-53AD-D14C-9B4F-6257D80827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0176" y="5030964"/>
            <a:ext cx="1280289" cy="12773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658526B-C527-504D-9C08-BE7F43862A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8743" y="2347273"/>
            <a:ext cx="4806334" cy="3203063"/>
          </a:xfrm>
          <a:prstGeom prst="rect">
            <a:avLst/>
          </a:prstGeom>
        </p:spPr>
      </p:pic>
      <p:pic>
        <p:nvPicPr>
          <p:cNvPr id="8" name="Picture 7">
            <a:extLst>
              <a:ext uri="{FF2B5EF4-FFF2-40B4-BE49-F238E27FC236}">
                <a16:creationId xmlns:a16="http://schemas.microsoft.com/office/drawing/2014/main" id="{657DA9C7-CFA8-8845-8701-86A0659F5E8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98315" y="6308296"/>
            <a:ext cx="2069442" cy="432362"/>
          </a:xfrm>
          <a:prstGeom prst="rect">
            <a:avLst/>
          </a:prstGeom>
        </p:spPr>
      </p:pic>
      <p:sp>
        <p:nvSpPr>
          <p:cNvPr id="9" name="Title 1">
            <a:extLst>
              <a:ext uri="{FF2B5EF4-FFF2-40B4-BE49-F238E27FC236}">
                <a16:creationId xmlns:a16="http://schemas.microsoft.com/office/drawing/2014/main" id="{A54050F2-A75E-534D-A1F5-2BCD69BF7AA9}"/>
              </a:ext>
            </a:extLst>
          </p:cNvPr>
          <p:cNvSpPr txBox="1">
            <a:spLocks/>
          </p:cNvSpPr>
          <p:nvPr/>
        </p:nvSpPr>
        <p:spPr bwMode="auto">
          <a:xfrm>
            <a:off x="366098" y="4320418"/>
            <a:ext cx="6324801" cy="4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1800" dirty="0">
                <a:solidFill>
                  <a:srgbClr val="034A7D"/>
                </a:solidFill>
                <a:latin typeface="+mn-lt"/>
              </a:rPr>
              <a:t>1,500+ assessments delivered to match individuals to new IT careers and align them with an apprenticeship program</a:t>
            </a:r>
          </a:p>
        </p:txBody>
      </p:sp>
      <p:sp>
        <p:nvSpPr>
          <p:cNvPr id="10" name="Title 1">
            <a:extLst>
              <a:ext uri="{FF2B5EF4-FFF2-40B4-BE49-F238E27FC236}">
                <a16:creationId xmlns:a16="http://schemas.microsoft.com/office/drawing/2014/main" id="{B7C7ACC5-B5FC-6F40-9173-ECC69E564E79}"/>
              </a:ext>
            </a:extLst>
          </p:cNvPr>
          <p:cNvSpPr txBox="1">
            <a:spLocks/>
          </p:cNvSpPr>
          <p:nvPr/>
        </p:nvSpPr>
        <p:spPr bwMode="auto">
          <a:xfrm>
            <a:off x="366098" y="489849"/>
            <a:ext cx="11213613" cy="4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2000" b="1" dirty="0">
                <a:solidFill>
                  <a:srgbClr val="034A7D"/>
                </a:solidFill>
                <a:latin typeface="+mn-lt"/>
              </a:rPr>
              <a:t>CASE STUDY: </a:t>
            </a:r>
            <a:r>
              <a:rPr lang="en-US" sz="2000" dirty="0">
                <a:solidFill>
                  <a:schemeClr val="tx1">
                    <a:lumMod val="65000"/>
                    <a:lumOff val="35000"/>
                  </a:schemeClr>
                </a:solidFill>
                <a:latin typeface="+mn-lt"/>
              </a:rPr>
              <a:t>Uncover potential, match to emerging labor market roles, assess at scale, future-proof careers and advance the marginalized</a:t>
            </a:r>
          </a:p>
        </p:txBody>
      </p:sp>
    </p:spTree>
    <p:extLst>
      <p:ext uri="{BB962C8B-B14F-4D97-AF65-F5344CB8AC3E}">
        <p14:creationId xmlns:p14="http://schemas.microsoft.com/office/powerpoint/2010/main" val="2276609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404F2C-293D-F044-AD5A-3CDB7D98FD6B}"/>
              </a:ext>
            </a:extLst>
          </p:cNvPr>
          <p:cNvSpPr txBox="1"/>
          <p:nvPr/>
        </p:nvSpPr>
        <p:spPr>
          <a:xfrm>
            <a:off x="366098" y="3089182"/>
            <a:ext cx="5436677" cy="923330"/>
          </a:xfrm>
          <a:prstGeom prst="rect">
            <a:avLst/>
          </a:prstGeom>
          <a:noFill/>
        </p:spPr>
        <p:txBody>
          <a:bodyPr wrap="square" rtlCol="0">
            <a:spAutoFit/>
          </a:bodyPr>
          <a:lstStyle/>
          <a:p>
            <a:r>
              <a:rPr lang="en-US" dirty="0">
                <a:solidFill>
                  <a:schemeClr val="tx1">
                    <a:lumMod val="65000"/>
                    <a:lumOff val="35000"/>
                  </a:schemeClr>
                </a:solidFill>
              </a:rPr>
              <a:t>As part of IBM’s SkillsBuild program, NGOs have unemployed, decommissioned military, and students take an assessment to match them to the right careers</a:t>
            </a:r>
          </a:p>
        </p:txBody>
      </p:sp>
      <p:sp>
        <p:nvSpPr>
          <p:cNvPr id="57" name="Title 1">
            <a:extLst>
              <a:ext uri="{FF2B5EF4-FFF2-40B4-BE49-F238E27FC236}">
                <a16:creationId xmlns:a16="http://schemas.microsoft.com/office/drawing/2014/main" id="{23BFFA14-D6C8-624A-847A-8AFF3865DEA0}"/>
              </a:ext>
            </a:extLst>
          </p:cNvPr>
          <p:cNvSpPr txBox="1">
            <a:spLocks/>
          </p:cNvSpPr>
          <p:nvPr/>
        </p:nvSpPr>
        <p:spPr bwMode="auto">
          <a:xfrm>
            <a:off x="366098" y="893212"/>
            <a:ext cx="1141304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3800"/>
              </a:lnSpc>
              <a:defRPr/>
            </a:pPr>
            <a:r>
              <a:rPr lang="en-US" altLang="en-US" sz="3600" b="1" dirty="0">
                <a:solidFill>
                  <a:srgbClr val="034A7D"/>
                </a:solidFill>
                <a:latin typeface="+mn-lt"/>
              </a:rPr>
              <a:t>USO uses MyInnerGenius to help people find the right careers</a:t>
            </a:r>
          </a:p>
        </p:txBody>
      </p:sp>
      <p:sp>
        <p:nvSpPr>
          <p:cNvPr id="58" name="Title 1">
            <a:extLst>
              <a:ext uri="{FF2B5EF4-FFF2-40B4-BE49-F238E27FC236}">
                <a16:creationId xmlns:a16="http://schemas.microsoft.com/office/drawing/2014/main" id="{9395FE94-792E-964F-9D92-30C555DCE783}"/>
              </a:ext>
            </a:extLst>
          </p:cNvPr>
          <p:cNvSpPr txBox="1">
            <a:spLocks/>
          </p:cNvSpPr>
          <p:nvPr/>
        </p:nvSpPr>
        <p:spPr bwMode="auto">
          <a:xfrm>
            <a:off x="366098" y="2138259"/>
            <a:ext cx="5764773" cy="75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ct val="100000"/>
              </a:lnSpc>
              <a:defRPr/>
            </a:pPr>
            <a:r>
              <a:rPr lang="en-US" altLang="en-US" sz="2400" b="1" dirty="0">
                <a:solidFill>
                  <a:schemeClr val="tx1">
                    <a:lumMod val="65000"/>
                    <a:lumOff val="35000"/>
                  </a:schemeClr>
                </a:solidFill>
                <a:latin typeface="+mn-lt"/>
                <a:ea typeface="Lato Semibold" charset="0"/>
                <a:cs typeface="Lato Semibold" charset="0"/>
              </a:rPr>
              <a:t>Increase meaningful employment without going back to college</a:t>
            </a:r>
            <a:endParaRPr lang="en-US" altLang="en-US" sz="2400" dirty="0">
              <a:solidFill>
                <a:schemeClr val="tx1">
                  <a:lumMod val="65000"/>
                  <a:lumOff val="35000"/>
                </a:schemeClr>
              </a:solidFill>
              <a:latin typeface="+mn-lt"/>
              <a:ea typeface="Lato Semibold" charset="0"/>
              <a:cs typeface="Lato Semibold" charset="0"/>
            </a:endParaRPr>
          </a:p>
        </p:txBody>
      </p:sp>
      <p:pic>
        <p:nvPicPr>
          <p:cNvPr id="1026" name="Picture 2">
            <a:extLst>
              <a:ext uri="{FF2B5EF4-FFF2-40B4-BE49-F238E27FC236}">
                <a16:creationId xmlns:a16="http://schemas.microsoft.com/office/drawing/2014/main" id="{4295B740-46B4-B04C-8715-A9F17727A6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0076" y="5237988"/>
            <a:ext cx="1287086" cy="7749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group of people sitting at a table&#10;&#10;Description automatically generated">
            <a:extLst>
              <a:ext uri="{FF2B5EF4-FFF2-40B4-BE49-F238E27FC236}">
                <a16:creationId xmlns:a16="http://schemas.microsoft.com/office/drawing/2014/main" id="{B2B5EF39-1F8C-DA40-A35E-A2A9C4A19C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0287" y="2479168"/>
            <a:ext cx="4575374" cy="3051856"/>
          </a:xfrm>
          <a:prstGeom prst="rect">
            <a:avLst/>
          </a:prstGeom>
        </p:spPr>
      </p:pic>
      <p:pic>
        <p:nvPicPr>
          <p:cNvPr id="9" name="Picture 8">
            <a:extLst>
              <a:ext uri="{FF2B5EF4-FFF2-40B4-BE49-F238E27FC236}">
                <a16:creationId xmlns:a16="http://schemas.microsoft.com/office/drawing/2014/main" id="{ECFC4AC6-5484-F94C-927A-0E90A4A3400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98315" y="6308296"/>
            <a:ext cx="2069442" cy="432362"/>
          </a:xfrm>
          <a:prstGeom prst="rect">
            <a:avLst/>
          </a:prstGeom>
        </p:spPr>
      </p:pic>
      <p:sp>
        <p:nvSpPr>
          <p:cNvPr id="11" name="Title 1">
            <a:extLst>
              <a:ext uri="{FF2B5EF4-FFF2-40B4-BE49-F238E27FC236}">
                <a16:creationId xmlns:a16="http://schemas.microsoft.com/office/drawing/2014/main" id="{28732AC8-4F56-9341-8308-5EE628247F0F}"/>
              </a:ext>
            </a:extLst>
          </p:cNvPr>
          <p:cNvSpPr txBox="1">
            <a:spLocks/>
          </p:cNvSpPr>
          <p:nvPr/>
        </p:nvSpPr>
        <p:spPr bwMode="auto">
          <a:xfrm>
            <a:off x="366099" y="4320418"/>
            <a:ext cx="5729902" cy="4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1800" dirty="0">
                <a:solidFill>
                  <a:srgbClr val="034A7D"/>
                </a:solidFill>
                <a:latin typeface="+mn-lt"/>
              </a:rPr>
              <a:t>140,000+ assessments delivered to match individuals to new IT careers and align them with training to get started</a:t>
            </a:r>
          </a:p>
        </p:txBody>
      </p:sp>
      <p:sp>
        <p:nvSpPr>
          <p:cNvPr id="12" name="Title 1">
            <a:extLst>
              <a:ext uri="{FF2B5EF4-FFF2-40B4-BE49-F238E27FC236}">
                <a16:creationId xmlns:a16="http://schemas.microsoft.com/office/drawing/2014/main" id="{A8BF2C9B-CA32-6849-BFF3-F61A90650419}"/>
              </a:ext>
            </a:extLst>
          </p:cNvPr>
          <p:cNvSpPr txBox="1">
            <a:spLocks/>
          </p:cNvSpPr>
          <p:nvPr/>
        </p:nvSpPr>
        <p:spPr bwMode="auto">
          <a:xfrm>
            <a:off x="366098" y="284369"/>
            <a:ext cx="11213613" cy="4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2000" b="1" dirty="0">
                <a:solidFill>
                  <a:srgbClr val="034A7D"/>
                </a:solidFill>
                <a:latin typeface="+mn-lt"/>
              </a:rPr>
              <a:t>CASE STUDY: </a:t>
            </a:r>
            <a:r>
              <a:rPr lang="en-US" sz="2000" dirty="0">
                <a:solidFill>
                  <a:schemeClr val="tx1">
                    <a:lumMod val="65000"/>
                    <a:lumOff val="35000"/>
                  </a:schemeClr>
                </a:solidFill>
                <a:latin typeface="+mn-lt"/>
              </a:rPr>
              <a:t>Uncover potential, match to emerging labor market roles and future-proof careers</a:t>
            </a:r>
          </a:p>
        </p:txBody>
      </p:sp>
    </p:spTree>
    <p:extLst>
      <p:ext uri="{BB962C8B-B14F-4D97-AF65-F5344CB8AC3E}">
        <p14:creationId xmlns:p14="http://schemas.microsoft.com/office/powerpoint/2010/main" val="1556584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404F2C-293D-F044-AD5A-3CDB7D98FD6B}"/>
              </a:ext>
            </a:extLst>
          </p:cNvPr>
          <p:cNvSpPr txBox="1"/>
          <p:nvPr/>
        </p:nvSpPr>
        <p:spPr>
          <a:xfrm>
            <a:off x="366098" y="2965894"/>
            <a:ext cx="5076818" cy="923330"/>
          </a:xfrm>
          <a:prstGeom prst="rect">
            <a:avLst/>
          </a:prstGeom>
          <a:noFill/>
        </p:spPr>
        <p:txBody>
          <a:bodyPr wrap="square" rtlCol="0">
            <a:spAutoFit/>
          </a:bodyPr>
          <a:lstStyle/>
          <a:p>
            <a:r>
              <a:rPr lang="en-US" dirty="0">
                <a:solidFill>
                  <a:schemeClr val="tx1">
                    <a:lumMod val="65000"/>
                    <a:lumOff val="35000"/>
                  </a:schemeClr>
                </a:solidFill>
              </a:rPr>
              <a:t>As part of IBM’s New Collar program, students can take an assessment to match them to the right careers, reducing dropouts and increasing revenue</a:t>
            </a:r>
          </a:p>
        </p:txBody>
      </p:sp>
      <p:pic>
        <p:nvPicPr>
          <p:cNvPr id="37" name="Picture 36" descr="A picture containing drawing&#10;&#10;Description automatically generated">
            <a:extLst>
              <a:ext uri="{FF2B5EF4-FFF2-40B4-BE49-F238E27FC236}">
                <a16:creationId xmlns:a16="http://schemas.microsoft.com/office/drawing/2014/main" id="{DE7BDB26-F1AC-BE4D-8ED8-B0C77FE15D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098" y="5476147"/>
            <a:ext cx="2756912" cy="673740"/>
          </a:xfrm>
          <a:prstGeom prst="rect">
            <a:avLst/>
          </a:prstGeom>
        </p:spPr>
      </p:pic>
      <p:sp>
        <p:nvSpPr>
          <p:cNvPr id="57" name="Title 1">
            <a:extLst>
              <a:ext uri="{FF2B5EF4-FFF2-40B4-BE49-F238E27FC236}">
                <a16:creationId xmlns:a16="http://schemas.microsoft.com/office/drawing/2014/main" id="{23BFFA14-D6C8-624A-847A-8AFF3865DEA0}"/>
              </a:ext>
            </a:extLst>
          </p:cNvPr>
          <p:cNvSpPr txBox="1">
            <a:spLocks/>
          </p:cNvSpPr>
          <p:nvPr/>
        </p:nvSpPr>
        <p:spPr bwMode="auto">
          <a:xfrm>
            <a:off x="366098" y="893212"/>
            <a:ext cx="1141304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3800"/>
              </a:lnSpc>
              <a:defRPr/>
            </a:pPr>
            <a:r>
              <a:rPr lang="en-US" altLang="en-US" sz="3600" b="1" dirty="0">
                <a:solidFill>
                  <a:srgbClr val="034A7D"/>
                </a:solidFill>
                <a:latin typeface="+mn-lt"/>
              </a:rPr>
              <a:t>Coursera uses MyInnerGenius to help students find the right training and reduce dropouts</a:t>
            </a:r>
          </a:p>
        </p:txBody>
      </p:sp>
      <p:sp>
        <p:nvSpPr>
          <p:cNvPr id="58" name="Title 1">
            <a:extLst>
              <a:ext uri="{FF2B5EF4-FFF2-40B4-BE49-F238E27FC236}">
                <a16:creationId xmlns:a16="http://schemas.microsoft.com/office/drawing/2014/main" id="{9395FE94-792E-964F-9D92-30C555DCE783}"/>
              </a:ext>
            </a:extLst>
          </p:cNvPr>
          <p:cNvSpPr txBox="1">
            <a:spLocks/>
          </p:cNvSpPr>
          <p:nvPr/>
        </p:nvSpPr>
        <p:spPr bwMode="auto">
          <a:xfrm>
            <a:off x="366098" y="2138259"/>
            <a:ext cx="5413383" cy="75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4400"/>
              </a:lnSpc>
              <a:defRPr/>
            </a:pPr>
            <a:r>
              <a:rPr lang="en-US" altLang="en-US" sz="2400" b="1" dirty="0">
                <a:solidFill>
                  <a:schemeClr val="tx1">
                    <a:lumMod val="65000"/>
                    <a:lumOff val="35000"/>
                  </a:schemeClr>
                </a:solidFill>
                <a:latin typeface="+mn-lt"/>
                <a:ea typeface="Lato Semibold" charset="0"/>
                <a:cs typeface="Lato Semibold" charset="0"/>
              </a:rPr>
              <a:t>Reduce dropouts and increase revenue</a:t>
            </a:r>
            <a:endParaRPr lang="en-US" altLang="en-US" sz="2400" dirty="0">
              <a:solidFill>
                <a:schemeClr val="tx1">
                  <a:lumMod val="65000"/>
                  <a:lumOff val="35000"/>
                </a:schemeClr>
              </a:solidFill>
              <a:latin typeface="+mn-lt"/>
              <a:ea typeface="Lato Semibold" charset="0"/>
              <a:cs typeface="Lato Semibold" charset="0"/>
            </a:endParaRPr>
          </a:p>
        </p:txBody>
      </p:sp>
      <p:pic>
        <p:nvPicPr>
          <p:cNvPr id="20" name="Picture 19">
            <a:extLst>
              <a:ext uri="{FF2B5EF4-FFF2-40B4-BE49-F238E27FC236}">
                <a16:creationId xmlns:a16="http://schemas.microsoft.com/office/drawing/2014/main" id="{8D1BD7B4-C8EE-2545-82FB-352D84E455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0276" y="2461509"/>
            <a:ext cx="5076819" cy="2536775"/>
          </a:xfrm>
          <a:prstGeom prst="rect">
            <a:avLst/>
          </a:prstGeom>
        </p:spPr>
      </p:pic>
      <p:pic>
        <p:nvPicPr>
          <p:cNvPr id="9" name="Picture 8">
            <a:extLst>
              <a:ext uri="{FF2B5EF4-FFF2-40B4-BE49-F238E27FC236}">
                <a16:creationId xmlns:a16="http://schemas.microsoft.com/office/drawing/2014/main" id="{BDBFF63A-24B4-094C-B730-06EF15CCA41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98315" y="6308296"/>
            <a:ext cx="2069442" cy="432362"/>
          </a:xfrm>
          <a:prstGeom prst="rect">
            <a:avLst/>
          </a:prstGeom>
        </p:spPr>
      </p:pic>
      <p:sp>
        <p:nvSpPr>
          <p:cNvPr id="11" name="Title 1">
            <a:extLst>
              <a:ext uri="{FF2B5EF4-FFF2-40B4-BE49-F238E27FC236}">
                <a16:creationId xmlns:a16="http://schemas.microsoft.com/office/drawing/2014/main" id="{31955A49-626C-A742-99AF-03D8EEBD6A70}"/>
              </a:ext>
            </a:extLst>
          </p:cNvPr>
          <p:cNvSpPr txBox="1">
            <a:spLocks/>
          </p:cNvSpPr>
          <p:nvPr/>
        </p:nvSpPr>
        <p:spPr bwMode="auto">
          <a:xfrm>
            <a:off x="366099" y="4320418"/>
            <a:ext cx="5729902" cy="4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1800" dirty="0">
                <a:solidFill>
                  <a:srgbClr val="034A7D"/>
                </a:solidFill>
                <a:latin typeface="+mn-lt"/>
              </a:rPr>
              <a:t>170,000+ assessments delivered </a:t>
            </a:r>
            <a:r>
              <a:rPr lang="en-US" sz="1800" dirty="0">
                <a:solidFill>
                  <a:srgbClr val="034A7D"/>
                </a:solidFill>
              </a:rPr>
              <a:t>to match individuals to new IT careers and align them with training to get started</a:t>
            </a:r>
            <a:endParaRPr lang="en-US" sz="1800" dirty="0">
              <a:solidFill>
                <a:srgbClr val="034A7D"/>
              </a:solidFill>
              <a:latin typeface="+mn-lt"/>
            </a:endParaRPr>
          </a:p>
        </p:txBody>
      </p:sp>
      <p:sp>
        <p:nvSpPr>
          <p:cNvPr id="12" name="Title 1">
            <a:extLst>
              <a:ext uri="{FF2B5EF4-FFF2-40B4-BE49-F238E27FC236}">
                <a16:creationId xmlns:a16="http://schemas.microsoft.com/office/drawing/2014/main" id="{36C052B9-C74B-214A-8856-735E9B3CE16E}"/>
              </a:ext>
            </a:extLst>
          </p:cNvPr>
          <p:cNvSpPr txBox="1">
            <a:spLocks/>
          </p:cNvSpPr>
          <p:nvPr/>
        </p:nvSpPr>
        <p:spPr bwMode="auto">
          <a:xfrm>
            <a:off x="366098" y="284369"/>
            <a:ext cx="11213613" cy="4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2000" b="1" dirty="0">
                <a:solidFill>
                  <a:srgbClr val="034A7D"/>
                </a:solidFill>
                <a:latin typeface="+mn-lt"/>
              </a:rPr>
              <a:t>CASE STUDY: </a:t>
            </a:r>
            <a:r>
              <a:rPr lang="en-US" sz="2000" dirty="0">
                <a:solidFill>
                  <a:schemeClr val="tx1">
                    <a:lumMod val="65000"/>
                    <a:lumOff val="35000"/>
                  </a:schemeClr>
                </a:solidFill>
                <a:latin typeface="+mn-lt"/>
              </a:rPr>
              <a:t>Reduce dropouts, uncover potential, assess at scale</a:t>
            </a:r>
          </a:p>
        </p:txBody>
      </p:sp>
    </p:spTree>
    <p:extLst>
      <p:ext uri="{BB962C8B-B14F-4D97-AF65-F5344CB8AC3E}">
        <p14:creationId xmlns:p14="http://schemas.microsoft.com/office/powerpoint/2010/main" val="970752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148E-2F0D-104C-8254-93A24BFFA2E2}"/>
              </a:ext>
            </a:extLst>
          </p:cNvPr>
          <p:cNvSpPr>
            <a:spLocks noGrp="1"/>
          </p:cNvSpPr>
          <p:nvPr>
            <p:ph type="title" idx="4294967295"/>
          </p:nvPr>
        </p:nvSpPr>
        <p:spPr>
          <a:xfrm>
            <a:off x="302300" y="470433"/>
            <a:ext cx="10995025" cy="409575"/>
          </a:xfrm>
        </p:spPr>
        <p:txBody>
          <a:bodyPr>
            <a:noAutofit/>
          </a:bodyPr>
          <a:lstStyle/>
          <a:p>
            <a:r>
              <a:rPr lang="en-US" sz="2000" b="1" dirty="0">
                <a:latin typeface="+mn-lt"/>
              </a:rPr>
              <a:t>CASE STUDY: </a:t>
            </a:r>
            <a:r>
              <a:rPr lang="en-US" sz="2000" b="0" dirty="0">
                <a:solidFill>
                  <a:schemeClr val="tx1">
                    <a:lumMod val="65000"/>
                    <a:lumOff val="35000"/>
                  </a:schemeClr>
                </a:solidFill>
                <a:latin typeface="+mn-lt"/>
              </a:rPr>
              <a:t>Eliminate bias, decrease employee turnover, assess at scale and advance the marginalized </a:t>
            </a:r>
            <a:r>
              <a:rPr lang="en-US" sz="2000" dirty="0">
                <a:solidFill>
                  <a:schemeClr val="tx1">
                    <a:lumMod val="65000"/>
                    <a:lumOff val="35000"/>
                  </a:schemeClr>
                </a:solidFill>
                <a:latin typeface="+mn-lt"/>
              </a:rPr>
              <a:t/>
            </a:r>
            <a:br>
              <a:rPr lang="en-US" sz="2000" dirty="0">
                <a:solidFill>
                  <a:schemeClr val="tx1">
                    <a:lumMod val="65000"/>
                    <a:lumOff val="35000"/>
                  </a:schemeClr>
                </a:solidFill>
                <a:latin typeface="+mn-lt"/>
              </a:rPr>
            </a:br>
            <a:endParaRPr lang="en-US" sz="2000" dirty="0">
              <a:solidFill>
                <a:schemeClr val="tx1">
                  <a:lumMod val="65000"/>
                  <a:lumOff val="35000"/>
                </a:schemeClr>
              </a:solidFill>
              <a:latin typeface="+mn-lt"/>
            </a:endParaRPr>
          </a:p>
        </p:txBody>
      </p:sp>
      <p:sp>
        <p:nvSpPr>
          <p:cNvPr id="4" name="TextBox 3">
            <a:extLst>
              <a:ext uri="{FF2B5EF4-FFF2-40B4-BE49-F238E27FC236}">
                <a16:creationId xmlns:a16="http://schemas.microsoft.com/office/drawing/2014/main" id="{1B404F2C-293D-F044-AD5A-3CDB7D98FD6B}"/>
              </a:ext>
            </a:extLst>
          </p:cNvPr>
          <p:cNvSpPr txBox="1"/>
          <p:nvPr/>
        </p:nvSpPr>
        <p:spPr>
          <a:xfrm>
            <a:off x="366098" y="2965894"/>
            <a:ext cx="5836728" cy="1015663"/>
          </a:xfrm>
          <a:prstGeom prst="rect">
            <a:avLst/>
          </a:prstGeom>
          <a:noFill/>
        </p:spPr>
        <p:txBody>
          <a:bodyPr wrap="square" rtlCol="0">
            <a:spAutoFit/>
          </a:bodyPr>
          <a:lstStyle/>
          <a:p>
            <a:r>
              <a:rPr lang="en-US" sz="2000" dirty="0">
                <a:solidFill>
                  <a:schemeClr val="tx1">
                    <a:lumMod val="65000"/>
                    <a:lumOff val="35000"/>
                  </a:schemeClr>
                </a:solidFill>
              </a:rPr>
              <a:t>Microsoft is using MyInnerGenius at the top of the funnel to increase diversity, decrease turnover and increase opportunity in tech</a:t>
            </a:r>
          </a:p>
        </p:txBody>
      </p:sp>
      <p:sp>
        <p:nvSpPr>
          <p:cNvPr id="57" name="Title 1">
            <a:extLst>
              <a:ext uri="{FF2B5EF4-FFF2-40B4-BE49-F238E27FC236}">
                <a16:creationId xmlns:a16="http://schemas.microsoft.com/office/drawing/2014/main" id="{23BFFA14-D6C8-624A-847A-8AFF3865DEA0}"/>
              </a:ext>
            </a:extLst>
          </p:cNvPr>
          <p:cNvSpPr txBox="1">
            <a:spLocks/>
          </p:cNvSpPr>
          <p:nvPr/>
        </p:nvSpPr>
        <p:spPr bwMode="auto">
          <a:xfrm>
            <a:off x="366098" y="950053"/>
            <a:ext cx="1141304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3800"/>
              </a:lnSpc>
              <a:defRPr/>
            </a:pPr>
            <a:r>
              <a:rPr lang="en-US" altLang="en-US" sz="3600" b="1" dirty="0">
                <a:solidFill>
                  <a:srgbClr val="034A7D"/>
                </a:solidFill>
                <a:latin typeface="+mn-lt"/>
              </a:rPr>
              <a:t>Microsoft uses MyInnerGenius to help people get placed in the right jobs</a:t>
            </a:r>
          </a:p>
        </p:txBody>
      </p:sp>
      <p:sp>
        <p:nvSpPr>
          <p:cNvPr id="58" name="Title 1">
            <a:extLst>
              <a:ext uri="{FF2B5EF4-FFF2-40B4-BE49-F238E27FC236}">
                <a16:creationId xmlns:a16="http://schemas.microsoft.com/office/drawing/2014/main" id="{9395FE94-792E-964F-9D92-30C555DCE783}"/>
              </a:ext>
            </a:extLst>
          </p:cNvPr>
          <p:cNvSpPr txBox="1">
            <a:spLocks/>
          </p:cNvSpPr>
          <p:nvPr/>
        </p:nvSpPr>
        <p:spPr bwMode="auto">
          <a:xfrm>
            <a:off x="366098" y="2138259"/>
            <a:ext cx="6202487" cy="75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4400"/>
              </a:lnSpc>
              <a:defRPr/>
            </a:pPr>
            <a:r>
              <a:rPr lang="en-US" altLang="en-US" sz="2300" b="1" dirty="0">
                <a:solidFill>
                  <a:schemeClr val="tx1">
                    <a:lumMod val="65000"/>
                    <a:lumOff val="35000"/>
                  </a:schemeClr>
                </a:solidFill>
                <a:latin typeface="+mn-lt"/>
                <a:ea typeface="Lato Semibold" charset="0"/>
                <a:cs typeface="Lato Semibold" charset="0"/>
              </a:rPr>
              <a:t>Decrease turnover and increase diversity</a:t>
            </a:r>
            <a:endParaRPr lang="en-US" altLang="en-US" sz="2300" dirty="0">
              <a:solidFill>
                <a:schemeClr val="tx1">
                  <a:lumMod val="65000"/>
                  <a:lumOff val="35000"/>
                </a:schemeClr>
              </a:solidFill>
              <a:latin typeface="+mn-lt"/>
              <a:ea typeface="Lato Semibold" charset="0"/>
              <a:cs typeface="Lato Semibold" charset="0"/>
            </a:endParaRPr>
          </a:p>
        </p:txBody>
      </p:sp>
      <p:pic>
        <p:nvPicPr>
          <p:cNvPr id="5" name="Picture 4" descr="Chart, waterfall chart&#10;&#10;Description automatically generated">
            <a:extLst>
              <a:ext uri="{FF2B5EF4-FFF2-40B4-BE49-F238E27FC236}">
                <a16:creationId xmlns:a16="http://schemas.microsoft.com/office/drawing/2014/main" id="{7CF39886-FE57-624C-83AE-2C2AC1613B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6098" y="4943607"/>
            <a:ext cx="2589906" cy="791110"/>
          </a:xfrm>
          <a:prstGeom prst="rect">
            <a:avLst/>
          </a:prstGeom>
        </p:spPr>
      </p:pic>
      <p:pic>
        <p:nvPicPr>
          <p:cNvPr id="7" name="Picture 6" descr="A picture containing person, building, young, person&#10;&#10;Description automatically generated">
            <a:extLst>
              <a:ext uri="{FF2B5EF4-FFF2-40B4-BE49-F238E27FC236}">
                <a16:creationId xmlns:a16="http://schemas.microsoft.com/office/drawing/2014/main" id="{8E4FB275-37ED-4C42-AC59-165A2BA726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9410" y="2517054"/>
            <a:ext cx="4538186" cy="3028834"/>
          </a:xfrm>
          <a:prstGeom prst="rect">
            <a:avLst/>
          </a:prstGeom>
        </p:spPr>
      </p:pic>
      <p:pic>
        <p:nvPicPr>
          <p:cNvPr id="8" name="Picture 7">
            <a:extLst>
              <a:ext uri="{FF2B5EF4-FFF2-40B4-BE49-F238E27FC236}">
                <a16:creationId xmlns:a16="http://schemas.microsoft.com/office/drawing/2014/main" id="{EFE8B3E8-6752-6C41-8FAA-DF1793EB69E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98315" y="6308296"/>
            <a:ext cx="2069442" cy="432362"/>
          </a:xfrm>
          <a:prstGeom prst="rect">
            <a:avLst/>
          </a:prstGeom>
        </p:spPr>
      </p:pic>
      <p:sp>
        <p:nvSpPr>
          <p:cNvPr id="10" name="Title 1">
            <a:extLst>
              <a:ext uri="{FF2B5EF4-FFF2-40B4-BE49-F238E27FC236}">
                <a16:creationId xmlns:a16="http://schemas.microsoft.com/office/drawing/2014/main" id="{7B7A3122-6FF9-AA4F-9189-98FBD6B8B7B2}"/>
              </a:ext>
            </a:extLst>
          </p:cNvPr>
          <p:cNvSpPr txBox="1">
            <a:spLocks/>
          </p:cNvSpPr>
          <p:nvPr/>
        </p:nvSpPr>
        <p:spPr bwMode="auto">
          <a:xfrm>
            <a:off x="366098" y="4320418"/>
            <a:ext cx="5729902" cy="4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1800" dirty="0">
                <a:solidFill>
                  <a:srgbClr val="034A7D"/>
                </a:solidFill>
                <a:latin typeface="+mn-lt"/>
              </a:rPr>
              <a:t>Pilot underway to expand IT opportunities, particularly for marginalized communities</a:t>
            </a:r>
          </a:p>
        </p:txBody>
      </p:sp>
    </p:spTree>
    <p:extLst>
      <p:ext uri="{BB962C8B-B14F-4D97-AF65-F5344CB8AC3E}">
        <p14:creationId xmlns:p14="http://schemas.microsoft.com/office/powerpoint/2010/main" val="3419209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A5D3DA1-8891-0347-B65E-2FF56B9D8008}"/>
              </a:ext>
            </a:extLst>
          </p:cNvPr>
          <p:cNvSpPr txBox="1">
            <a:spLocks/>
          </p:cNvSpPr>
          <p:nvPr/>
        </p:nvSpPr>
        <p:spPr>
          <a:xfrm>
            <a:off x="321310" y="272059"/>
            <a:ext cx="11613492" cy="1155097"/>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nSpc>
                <a:spcPts val="4400"/>
              </a:lnSpc>
            </a:pPr>
            <a:r>
              <a:rPr lang="en-US" sz="3600" b="1" dirty="0">
                <a:solidFill>
                  <a:srgbClr val="034A7D"/>
                </a:solidFill>
                <a:latin typeface="+mn-lt"/>
              </a:rPr>
              <a:t>ROI: MyInnerGenius is saving money and time for companies, training programs and workforce agencies</a:t>
            </a:r>
          </a:p>
          <a:p>
            <a:pPr>
              <a:lnSpc>
                <a:spcPts val="4400"/>
              </a:lnSpc>
            </a:pPr>
            <a:endParaRPr lang="en-US" sz="3600" b="1" dirty="0">
              <a:solidFill>
                <a:srgbClr val="034A7D"/>
              </a:solidFill>
              <a:latin typeface="+mn-lt"/>
            </a:endParaRPr>
          </a:p>
        </p:txBody>
      </p:sp>
      <p:pic>
        <p:nvPicPr>
          <p:cNvPr id="33" name="Picture 32">
            <a:extLst>
              <a:ext uri="{FF2B5EF4-FFF2-40B4-BE49-F238E27FC236}">
                <a16:creationId xmlns:a16="http://schemas.microsoft.com/office/drawing/2014/main" id="{F24CC857-89C1-4346-9A0A-5F5033DBF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4041" y="6106834"/>
            <a:ext cx="2109741" cy="447583"/>
          </a:xfrm>
          <a:prstGeom prst="rect">
            <a:avLst/>
          </a:prstGeom>
        </p:spPr>
      </p:pic>
      <p:pic>
        <p:nvPicPr>
          <p:cNvPr id="34" name="Picture 33">
            <a:extLst>
              <a:ext uri="{FF2B5EF4-FFF2-40B4-BE49-F238E27FC236}">
                <a16:creationId xmlns:a16="http://schemas.microsoft.com/office/drawing/2014/main" id="{A2FE7223-2B53-C943-9D0C-CB289A57181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865360" y="6186059"/>
            <a:ext cx="2069442" cy="432362"/>
          </a:xfrm>
          <a:prstGeom prst="rect">
            <a:avLst/>
          </a:prstGeom>
        </p:spPr>
      </p:pic>
      <p:sp>
        <p:nvSpPr>
          <p:cNvPr id="15" name="TextBox 14">
            <a:extLst>
              <a:ext uri="{FF2B5EF4-FFF2-40B4-BE49-F238E27FC236}">
                <a16:creationId xmlns:a16="http://schemas.microsoft.com/office/drawing/2014/main" id="{2930A6B3-65E9-A440-832D-890ED942BA24}"/>
              </a:ext>
            </a:extLst>
          </p:cNvPr>
          <p:cNvSpPr txBox="1"/>
          <p:nvPr/>
        </p:nvSpPr>
        <p:spPr>
          <a:xfrm>
            <a:off x="964021" y="2451227"/>
            <a:ext cx="4250898" cy="400110"/>
          </a:xfrm>
          <a:prstGeom prst="rect">
            <a:avLst/>
          </a:prstGeom>
          <a:noFill/>
        </p:spPr>
        <p:txBody>
          <a:bodyPr wrap="square" rtlCol="0">
            <a:spAutoFit/>
          </a:bodyPr>
          <a:lstStyle/>
          <a:p>
            <a:pPr algn="ctr"/>
            <a:r>
              <a:rPr lang="en-US" sz="2000" dirty="0">
                <a:solidFill>
                  <a:schemeClr val="tx1">
                    <a:lumMod val="50000"/>
                    <a:lumOff val="50000"/>
                  </a:schemeClr>
                </a:solidFill>
              </a:rPr>
              <a:t>IBM Digital Workplace Services</a:t>
            </a:r>
          </a:p>
        </p:txBody>
      </p:sp>
      <p:sp>
        <p:nvSpPr>
          <p:cNvPr id="16" name="TextBox 15">
            <a:extLst>
              <a:ext uri="{FF2B5EF4-FFF2-40B4-BE49-F238E27FC236}">
                <a16:creationId xmlns:a16="http://schemas.microsoft.com/office/drawing/2014/main" id="{7AC18507-39D1-934F-BF20-2773E90FE951}"/>
              </a:ext>
            </a:extLst>
          </p:cNvPr>
          <p:cNvSpPr txBox="1"/>
          <p:nvPr/>
        </p:nvSpPr>
        <p:spPr>
          <a:xfrm>
            <a:off x="2054318" y="4273646"/>
            <a:ext cx="3401568" cy="584775"/>
          </a:xfrm>
          <a:prstGeom prst="rect">
            <a:avLst/>
          </a:prstGeom>
          <a:noFill/>
        </p:spPr>
        <p:txBody>
          <a:bodyPr wrap="square" rtlCol="0">
            <a:spAutoFit/>
          </a:bodyPr>
          <a:lstStyle/>
          <a:p>
            <a:r>
              <a:rPr lang="en-US" sz="1600" dirty="0">
                <a:solidFill>
                  <a:schemeClr val="tx1">
                    <a:lumMod val="65000"/>
                    <a:lumOff val="35000"/>
                  </a:schemeClr>
                </a:solidFill>
                <a:latin typeface="+mj-lt"/>
              </a:rPr>
              <a:t>Reduction in onboarding costs for new hires, based solely on reduced attrition</a:t>
            </a:r>
          </a:p>
        </p:txBody>
      </p:sp>
      <p:sp>
        <p:nvSpPr>
          <p:cNvPr id="17" name="Rectangle 16">
            <a:extLst>
              <a:ext uri="{FF2B5EF4-FFF2-40B4-BE49-F238E27FC236}">
                <a16:creationId xmlns:a16="http://schemas.microsoft.com/office/drawing/2014/main" id="{4AE24E08-05A7-9648-9926-F3F9A6953546}"/>
              </a:ext>
            </a:extLst>
          </p:cNvPr>
          <p:cNvSpPr/>
          <p:nvPr/>
        </p:nvSpPr>
        <p:spPr>
          <a:xfrm>
            <a:off x="927152" y="4242868"/>
            <a:ext cx="1093569" cy="646331"/>
          </a:xfrm>
          <a:prstGeom prst="rect">
            <a:avLst/>
          </a:prstGeom>
        </p:spPr>
        <p:txBody>
          <a:bodyPr wrap="none">
            <a:spAutoFit/>
          </a:bodyPr>
          <a:lstStyle/>
          <a:p>
            <a:pPr algn="r"/>
            <a:r>
              <a:rPr lang="en-US" sz="3600" b="1" dirty="0">
                <a:solidFill>
                  <a:srgbClr val="034A7D"/>
                </a:solidFill>
              </a:rPr>
              <a:t>20% </a:t>
            </a:r>
          </a:p>
        </p:txBody>
      </p:sp>
      <p:sp>
        <p:nvSpPr>
          <p:cNvPr id="19" name="TextBox 18">
            <a:extLst>
              <a:ext uri="{FF2B5EF4-FFF2-40B4-BE49-F238E27FC236}">
                <a16:creationId xmlns:a16="http://schemas.microsoft.com/office/drawing/2014/main" id="{446F2A52-08DC-274F-B383-C4438CF2FD8F}"/>
              </a:ext>
            </a:extLst>
          </p:cNvPr>
          <p:cNvSpPr txBox="1"/>
          <p:nvPr/>
        </p:nvSpPr>
        <p:spPr>
          <a:xfrm>
            <a:off x="2054318" y="5377354"/>
            <a:ext cx="3401568" cy="338554"/>
          </a:xfrm>
          <a:prstGeom prst="rect">
            <a:avLst/>
          </a:prstGeom>
          <a:noFill/>
        </p:spPr>
        <p:txBody>
          <a:bodyPr wrap="square" rtlCol="0">
            <a:spAutoFit/>
          </a:bodyPr>
          <a:lstStyle/>
          <a:p>
            <a:r>
              <a:rPr lang="en-US" sz="1600" dirty="0">
                <a:solidFill>
                  <a:schemeClr val="tx1">
                    <a:lumMod val="65000"/>
                    <a:lumOff val="35000"/>
                  </a:schemeClr>
                </a:solidFill>
                <a:latin typeface="+mj-lt"/>
              </a:rPr>
              <a:t>Reduction in talent acquisition costs</a:t>
            </a:r>
          </a:p>
        </p:txBody>
      </p:sp>
      <p:sp>
        <p:nvSpPr>
          <p:cNvPr id="20" name="Rectangle 19">
            <a:extLst>
              <a:ext uri="{FF2B5EF4-FFF2-40B4-BE49-F238E27FC236}">
                <a16:creationId xmlns:a16="http://schemas.microsoft.com/office/drawing/2014/main" id="{8B475BBC-5ECC-7640-8F9A-BDB4F83CDA32}"/>
              </a:ext>
            </a:extLst>
          </p:cNvPr>
          <p:cNvSpPr/>
          <p:nvPr/>
        </p:nvSpPr>
        <p:spPr>
          <a:xfrm>
            <a:off x="964021" y="5223466"/>
            <a:ext cx="1056700" cy="646331"/>
          </a:xfrm>
          <a:prstGeom prst="rect">
            <a:avLst/>
          </a:prstGeom>
        </p:spPr>
        <p:txBody>
          <a:bodyPr wrap="none">
            <a:spAutoFit/>
          </a:bodyPr>
          <a:lstStyle/>
          <a:p>
            <a:pPr algn="r"/>
            <a:r>
              <a:rPr lang="en-US" sz="3600" b="1" dirty="0">
                <a:solidFill>
                  <a:srgbClr val="034A7D"/>
                </a:solidFill>
              </a:rPr>
              <a:t>$8M</a:t>
            </a:r>
          </a:p>
        </p:txBody>
      </p:sp>
      <p:sp>
        <p:nvSpPr>
          <p:cNvPr id="21" name="TextBox 20">
            <a:extLst>
              <a:ext uri="{FF2B5EF4-FFF2-40B4-BE49-F238E27FC236}">
                <a16:creationId xmlns:a16="http://schemas.microsoft.com/office/drawing/2014/main" id="{347C62A2-3252-1F4E-92E1-74366B2D10B4}"/>
              </a:ext>
            </a:extLst>
          </p:cNvPr>
          <p:cNvSpPr txBox="1"/>
          <p:nvPr/>
        </p:nvSpPr>
        <p:spPr>
          <a:xfrm>
            <a:off x="2054318" y="3055211"/>
            <a:ext cx="3401568" cy="830997"/>
          </a:xfrm>
          <a:prstGeom prst="rect">
            <a:avLst/>
          </a:prstGeom>
          <a:noFill/>
        </p:spPr>
        <p:txBody>
          <a:bodyPr wrap="square" rtlCol="0">
            <a:spAutoFit/>
          </a:bodyPr>
          <a:lstStyle/>
          <a:p>
            <a:r>
              <a:rPr lang="en-US" sz="1600" dirty="0">
                <a:solidFill>
                  <a:schemeClr val="tx1">
                    <a:lumMod val="65000"/>
                    <a:lumOff val="35000"/>
                  </a:schemeClr>
                </a:solidFill>
                <a:latin typeface="+mj-lt"/>
              </a:rPr>
              <a:t>Annual cost savings for 10,000 outsourced employee costs, not including reduced talent agency fees</a:t>
            </a:r>
          </a:p>
        </p:txBody>
      </p:sp>
      <p:sp>
        <p:nvSpPr>
          <p:cNvPr id="22" name="Rectangle 21">
            <a:extLst>
              <a:ext uri="{FF2B5EF4-FFF2-40B4-BE49-F238E27FC236}">
                <a16:creationId xmlns:a16="http://schemas.microsoft.com/office/drawing/2014/main" id="{EFB03394-547C-504C-8CC0-36ADBF90B53B}"/>
              </a:ext>
            </a:extLst>
          </p:cNvPr>
          <p:cNvSpPr/>
          <p:nvPr/>
        </p:nvSpPr>
        <p:spPr>
          <a:xfrm>
            <a:off x="729983" y="3147544"/>
            <a:ext cx="1290738" cy="646331"/>
          </a:xfrm>
          <a:prstGeom prst="rect">
            <a:avLst/>
          </a:prstGeom>
        </p:spPr>
        <p:txBody>
          <a:bodyPr wrap="none">
            <a:spAutoFit/>
          </a:bodyPr>
          <a:lstStyle/>
          <a:p>
            <a:pPr algn="r"/>
            <a:r>
              <a:rPr lang="en-US" sz="3600" b="1" dirty="0">
                <a:solidFill>
                  <a:srgbClr val="034A7D"/>
                </a:solidFill>
              </a:rPr>
              <a:t>$60M</a:t>
            </a:r>
          </a:p>
        </p:txBody>
      </p:sp>
      <p:cxnSp>
        <p:nvCxnSpPr>
          <p:cNvPr id="24" name="Straight Connector 23">
            <a:extLst>
              <a:ext uri="{FF2B5EF4-FFF2-40B4-BE49-F238E27FC236}">
                <a16:creationId xmlns:a16="http://schemas.microsoft.com/office/drawing/2014/main" id="{7830475F-EFA4-E44B-8D0A-050EDD8C28C6}"/>
              </a:ext>
            </a:extLst>
          </p:cNvPr>
          <p:cNvCxnSpPr>
            <a:cxnSpLocks/>
          </p:cNvCxnSpPr>
          <p:nvPr/>
        </p:nvCxnSpPr>
        <p:spPr>
          <a:xfrm>
            <a:off x="464945" y="4005080"/>
            <a:ext cx="5205984" cy="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5BADCF-4AC7-844F-9242-587E0F331393}"/>
              </a:ext>
            </a:extLst>
          </p:cNvPr>
          <p:cNvCxnSpPr>
            <a:cxnSpLocks/>
          </p:cNvCxnSpPr>
          <p:nvPr/>
        </p:nvCxnSpPr>
        <p:spPr>
          <a:xfrm>
            <a:off x="464945" y="5099312"/>
            <a:ext cx="5205984" cy="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0660B14-8F79-5C41-8113-15A80903549F}"/>
              </a:ext>
            </a:extLst>
          </p:cNvPr>
          <p:cNvSpPr txBox="1"/>
          <p:nvPr/>
        </p:nvSpPr>
        <p:spPr>
          <a:xfrm>
            <a:off x="6972680" y="2458650"/>
            <a:ext cx="4457213" cy="400110"/>
          </a:xfrm>
          <a:prstGeom prst="rect">
            <a:avLst/>
          </a:prstGeom>
          <a:noFill/>
        </p:spPr>
        <p:txBody>
          <a:bodyPr wrap="square" rtlCol="0">
            <a:spAutoFit/>
          </a:bodyPr>
          <a:lstStyle/>
          <a:p>
            <a:pPr algn="ctr"/>
            <a:r>
              <a:rPr lang="en-US" sz="2000" dirty="0">
                <a:solidFill>
                  <a:schemeClr val="tx1">
                    <a:lumMod val="50000"/>
                    <a:lumOff val="50000"/>
                  </a:schemeClr>
                </a:solidFill>
              </a:rPr>
              <a:t>US Infrastructure Corporation</a:t>
            </a:r>
          </a:p>
        </p:txBody>
      </p:sp>
      <p:sp>
        <p:nvSpPr>
          <p:cNvPr id="28" name="TextBox 27">
            <a:extLst>
              <a:ext uri="{FF2B5EF4-FFF2-40B4-BE49-F238E27FC236}">
                <a16:creationId xmlns:a16="http://schemas.microsoft.com/office/drawing/2014/main" id="{B9622E68-BE97-784B-B6EB-4DE3D853E172}"/>
              </a:ext>
            </a:extLst>
          </p:cNvPr>
          <p:cNvSpPr txBox="1"/>
          <p:nvPr/>
        </p:nvSpPr>
        <p:spPr>
          <a:xfrm>
            <a:off x="7691695" y="4235546"/>
            <a:ext cx="3401568" cy="584775"/>
          </a:xfrm>
          <a:prstGeom prst="rect">
            <a:avLst/>
          </a:prstGeom>
          <a:noFill/>
        </p:spPr>
        <p:txBody>
          <a:bodyPr wrap="square" rtlCol="0">
            <a:spAutoFit/>
          </a:bodyPr>
          <a:lstStyle/>
          <a:p>
            <a:r>
              <a:rPr lang="en-US" sz="1600" dirty="0">
                <a:solidFill>
                  <a:schemeClr val="tx1">
                    <a:lumMod val="65000"/>
                    <a:lumOff val="35000"/>
                  </a:schemeClr>
                </a:solidFill>
                <a:latin typeface="+mj-lt"/>
              </a:rPr>
              <a:t>Reduction in new hire training time; dropped from 4 weeks to 3 weeks</a:t>
            </a:r>
          </a:p>
        </p:txBody>
      </p:sp>
      <p:sp>
        <p:nvSpPr>
          <p:cNvPr id="29" name="Rectangle 28">
            <a:extLst>
              <a:ext uri="{FF2B5EF4-FFF2-40B4-BE49-F238E27FC236}">
                <a16:creationId xmlns:a16="http://schemas.microsoft.com/office/drawing/2014/main" id="{E711EB0E-55E3-1A4C-A5FE-43058216B5AC}"/>
              </a:ext>
            </a:extLst>
          </p:cNvPr>
          <p:cNvSpPr/>
          <p:nvPr/>
        </p:nvSpPr>
        <p:spPr>
          <a:xfrm>
            <a:off x="6564529" y="4204768"/>
            <a:ext cx="1093569" cy="646331"/>
          </a:xfrm>
          <a:prstGeom prst="rect">
            <a:avLst/>
          </a:prstGeom>
        </p:spPr>
        <p:txBody>
          <a:bodyPr wrap="none">
            <a:spAutoFit/>
          </a:bodyPr>
          <a:lstStyle/>
          <a:p>
            <a:r>
              <a:rPr lang="en-US" sz="3600" b="1" dirty="0">
                <a:solidFill>
                  <a:srgbClr val="574E51"/>
                </a:solidFill>
              </a:rPr>
              <a:t>25% </a:t>
            </a:r>
          </a:p>
        </p:txBody>
      </p:sp>
      <p:sp>
        <p:nvSpPr>
          <p:cNvPr id="30" name="TextBox 29">
            <a:extLst>
              <a:ext uri="{FF2B5EF4-FFF2-40B4-BE49-F238E27FC236}">
                <a16:creationId xmlns:a16="http://schemas.microsoft.com/office/drawing/2014/main" id="{304D7C83-FB16-5548-B8BB-53A9E8F2EE06}"/>
              </a:ext>
            </a:extLst>
          </p:cNvPr>
          <p:cNvSpPr txBox="1"/>
          <p:nvPr/>
        </p:nvSpPr>
        <p:spPr>
          <a:xfrm>
            <a:off x="7691694" y="5254244"/>
            <a:ext cx="3616611" cy="584775"/>
          </a:xfrm>
          <a:prstGeom prst="rect">
            <a:avLst/>
          </a:prstGeom>
          <a:noFill/>
        </p:spPr>
        <p:txBody>
          <a:bodyPr wrap="square" rtlCol="0">
            <a:spAutoFit/>
          </a:bodyPr>
          <a:lstStyle/>
          <a:p>
            <a:r>
              <a:rPr lang="en-US" sz="1600" dirty="0">
                <a:solidFill>
                  <a:schemeClr val="tx1">
                    <a:lumMod val="65000"/>
                    <a:lumOff val="35000"/>
                  </a:schemeClr>
                </a:solidFill>
                <a:latin typeface="+mj-lt"/>
              </a:rPr>
              <a:t>Almost 3.5 times as likely to be productive as hires selected without assessment</a:t>
            </a:r>
          </a:p>
        </p:txBody>
      </p:sp>
      <p:sp>
        <p:nvSpPr>
          <p:cNvPr id="31" name="Rectangle 30">
            <a:extLst>
              <a:ext uri="{FF2B5EF4-FFF2-40B4-BE49-F238E27FC236}">
                <a16:creationId xmlns:a16="http://schemas.microsoft.com/office/drawing/2014/main" id="{ED282FC0-4A6E-184C-8EF6-04144A894F12}"/>
              </a:ext>
            </a:extLst>
          </p:cNvPr>
          <p:cNvSpPr/>
          <p:nvPr/>
        </p:nvSpPr>
        <p:spPr>
          <a:xfrm>
            <a:off x="6627047" y="5223466"/>
            <a:ext cx="1031051" cy="646331"/>
          </a:xfrm>
          <a:prstGeom prst="rect">
            <a:avLst/>
          </a:prstGeom>
        </p:spPr>
        <p:txBody>
          <a:bodyPr wrap="none">
            <a:spAutoFit/>
          </a:bodyPr>
          <a:lstStyle/>
          <a:p>
            <a:r>
              <a:rPr lang="en-US" sz="3600" b="1" dirty="0">
                <a:solidFill>
                  <a:srgbClr val="574E51"/>
                </a:solidFill>
              </a:rPr>
              <a:t>3.5X</a:t>
            </a:r>
          </a:p>
        </p:txBody>
      </p:sp>
      <p:sp>
        <p:nvSpPr>
          <p:cNvPr id="32" name="TextBox 31">
            <a:extLst>
              <a:ext uri="{FF2B5EF4-FFF2-40B4-BE49-F238E27FC236}">
                <a16:creationId xmlns:a16="http://schemas.microsoft.com/office/drawing/2014/main" id="{C85C1D2A-6C99-3B40-99E2-229D05E45C56}"/>
              </a:ext>
            </a:extLst>
          </p:cNvPr>
          <p:cNvSpPr txBox="1"/>
          <p:nvPr/>
        </p:nvSpPr>
        <p:spPr>
          <a:xfrm>
            <a:off x="7691695" y="3055211"/>
            <a:ext cx="3401568" cy="830997"/>
          </a:xfrm>
          <a:prstGeom prst="rect">
            <a:avLst/>
          </a:prstGeom>
          <a:noFill/>
        </p:spPr>
        <p:txBody>
          <a:bodyPr wrap="square" rtlCol="0">
            <a:spAutoFit/>
          </a:bodyPr>
          <a:lstStyle/>
          <a:p>
            <a:r>
              <a:rPr lang="en-US" sz="1600" dirty="0">
                <a:solidFill>
                  <a:schemeClr val="tx1">
                    <a:lumMod val="65000"/>
                    <a:lumOff val="35000"/>
                  </a:schemeClr>
                </a:solidFill>
                <a:latin typeface="+mj-lt"/>
              </a:rPr>
              <a:t>Annual cost savings for onboarding training; classroom time dramatically reduced</a:t>
            </a:r>
          </a:p>
        </p:txBody>
      </p:sp>
      <p:sp>
        <p:nvSpPr>
          <p:cNvPr id="37" name="Rectangle 36">
            <a:extLst>
              <a:ext uri="{FF2B5EF4-FFF2-40B4-BE49-F238E27FC236}">
                <a16:creationId xmlns:a16="http://schemas.microsoft.com/office/drawing/2014/main" id="{7E0C51C0-B596-4A4F-BE79-3F3E5971DAAD}"/>
              </a:ext>
            </a:extLst>
          </p:cNvPr>
          <p:cNvSpPr/>
          <p:nvPr/>
        </p:nvSpPr>
        <p:spPr>
          <a:xfrm>
            <a:off x="6601398" y="3147544"/>
            <a:ext cx="1056700" cy="646331"/>
          </a:xfrm>
          <a:prstGeom prst="rect">
            <a:avLst/>
          </a:prstGeom>
        </p:spPr>
        <p:txBody>
          <a:bodyPr wrap="none">
            <a:spAutoFit/>
          </a:bodyPr>
          <a:lstStyle/>
          <a:p>
            <a:r>
              <a:rPr lang="en-US" sz="3600" b="1" dirty="0">
                <a:solidFill>
                  <a:srgbClr val="574E51"/>
                </a:solidFill>
              </a:rPr>
              <a:t>$2M</a:t>
            </a:r>
          </a:p>
        </p:txBody>
      </p:sp>
      <p:cxnSp>
        <p:nvCxnSpPr>
          <p:cNvPr id="39" name="Straight Connector 38">
            <a:extLst>
              <a:ext uri="{FF2B5EF4-FFF2-40B4-BE49-F238E27FC236}">
                <a16:creationId xmlns:a16="http://schemas.microsoft.com/office/drawing/2014/main" id="{F21D4426-53B5-7B47-BB0B-4B94738208E2}"/>
              </a:ext>
            </a:extLst>
          </p:cNvPr>
          <p:cNvCxnSpPr>
            <a:cxnSpLocks/>
          </p:cNvCxnSpPr>
          <p:nvPr/>
        </p:nvCxnSpPr>
        <p:spPr>
          <a:xfrm>
            <a:off x="6102322" y="4005080"/>
            <a:ext cx="5205984" cy="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2A0A23A-C145-934E-82AA-84F22F403246}"/>
              </a:ext>
            </a:extLst>
          </p:cNvPr>
          <p:cNvCxnSpPr>
            <a:cxnSpLocks/>
          </p:cNvCxnSpPr>
          <p:nvPr/>
        </p:nvCxnSpPr>
        <p:spPr>
          <a:xfrm>
            <a:off x="6102322" y="5099312"/>
            <a:ext cx="5205984" cy="0"/>
          </a:xfrm>
          <a:prstGeom prst="line">
            <a:avLst/>
          </a:prstGeom>
          <a:ln w="190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FAAD7AF0-B80A-744A-BCB4-6513D161FA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62744" y="1893822"/>
            <a:ext cx="729735" cy="475115"/>
          </a:xfrm>
          <a:prstGeom prst="rect">
            <a:avLst/>
          </a:prstGeom>
        </p:spPr>
      </p:pic>
      <p:pic>
        <p:nvPicPr>
          <p:cNvPr id="3" name="Picture 2" descr="Icon&#10;&#10;Description automatically generated">
            <a:extLst>
              <a:ext uri="{FF2B5EF4-FFF2-40B4-BE49-F238E27FC236}">
                <a16:creationId xmlns:a16="http://schemas.microsoft.com/office/drawing/2014/main" id="{93E659C9-A848-A24A-813A-572D18278A0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30294" y="1948104"/>
            <a:ext cx="1253981" cy="494248"/>
          </a:xfrm>
          <a:prstGeom prst="rect">
            <a:avLst/>
          </a:prstGeom>
        </p:spPr>
      </p:pic>
    </p:spTree>
    <p:extLst>
      <p:ext uri="{BB962C8B-B14F-4D97-AF65-F5344CB8AC3E}">
        <p14:creationId xmlns:p14="http://schemas.microsoft.com/office/powerpoint/2010/main" val="1784376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A5D3DA1-8891-0347-B65E-2FF56B9D8008}"/>
              </a:ext>
            </a:extLst>
          </p:cNvPr>
          <p:cNvSpPr txBox="1">
            <a:spLocks/>
          </p:cNvSpPr>
          <p:nvPr/>
        </p:nvSpPr>
        <p:spPr>
          <a:xfrm>
            <a:off x="389211" y="301549"/>
            <a:ext cx="11413577" cy="1155097"/>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nSpc>
                <a:spcPts val="4400"/>
              </a:lnSpc>
            </a:pPr>
            <a:r>
              <a:rPr lang="en-US" sz="3600" b="1" dirty="0">
                <a:solidFill>
                  <a:srgbClr val="034A7D"/>
                </a:solidFill>
                <a:latin typeface="+mn-lt"/>
              </a:rPr>
              <a:t>MyInnerGenius generates a consolidated skills registry to inform funding, recruiting and education strategies</a:t>
            </a:r>
          </a:p>
          <a:p>
            <a:pPr>
              <a:lnSpc>
                <a:spcPts val="4400"/>
              </a:lnSpc>
            </a:pPr>
            <a:endParaRPr lang="en-US" sz="3600" b="1" dirty="0">
              <a:solidFill>
                <a:srgbClr val="034A7D"/>
              </a:solidFill>
              <a:latin typeface="+mn-lt"/>
            </a:endParaRPr>
          </a:p>
        </p:txBody>
      </p:sp>
      <p:sp>
        <p:nvSpPr>
          <p:cNvPr id="2" name="TextBox 1">
            <a:extLst>
              <a:ext uri="{FF2B5EF4-FFF2-40B4-BE49-F238E27FC236}">
                <a16:creationId xmlns:a16="http://schemas.microsoft.com/office/drawing/2014/main" id="{3403E655-5F17-3F4D-A44D-6EC0C6351FEE}"/>
              </a:ext>
            </a:extLst>
          </p:cNvPr>
          <p:cNvSpPr txBox="1"/>
          <p:nvPr/>
        </p:nvSpPr>
        <p:spPr>
          <a:xfrm>
            <a:off x="633455" y="1958781"/>
            <a:ext cx="4849294" cy="2046714"/>
          </a:xfrm>
          <a:prstGeom prst="rect">
            <a:avLst/>
          </a:prstGeom>
          <a:noFill/>
        </p:spPr>
        <p:txBody>
          <a:bodyPr wrap="square" rtlCol="0">
            <a:spAutoFit/>
          </a:bodyPr>
          <a:lstStyle/>
          <a:p>
            <a:r>
              <a:rPr lang="en-US" b="1" dirty="0">
                <a:solidFill>
                  <a:srgbClr val="034A7D"/>
                </a:solidFill>
              </a:rPr>
              <a:t>Identifies talent at a regional level: </a:t>
            </a:r>
            <a:r>
              <a:rPr lang="en-US" dirty="0"/>
              <a:t>Allows a workforce commission to meet the demands of commerce by identifying and developing talent with bespoke skills </a:t>
            </a:r>
          </a:p>
          <a:p>
            <a:r>
              <a:rPr lang="en-US" sz="700" i="1" dirty="0"/>
              <a:t/>
            </a:r>
            <a:br>
              <a:rPr lang="en-US" sz="700" i="1" dirty="0"/>
            </a:br>
            <a:r>
              <a:rPr lang="en-US" sz="1600" i="1" dirty="0"/>
              <a:t>MIG allows Texas Workforce Commission to meet the demands of commerce by identifying a labor pool that can be skilled and employed) </a:t>
            </a:r>
          </a:p>
        </p:txBody>
      </p:sp>
      <p:sp>
        <p:nvSpPr>
          <p:cNvPr id="11" name="TextBox 10">
            <a:extLst>
              <a:ext uri="{FF2B5EF4-FFF2-40B4-BE49-F238E27FC236}">
                <a16:creationId xmlns:a16="http://schemas.microsoft.com/office/drawing/2014/main" id="{B1325141-16A1-974F-9830-E52A4FEF860B}"/>
              </a:ext>
            </a:extLst>
          </p:cNvPr>
          <p:cNvSpPr txBox="1"/>
          <p:nvPr/>
        </p:nvSpPr>
        <p:spPr>
          <a:xfrm>
            <a:off x="633455" y="4090019"/>
            <a:ext cx="4849294" cy="923330"/>
          </a:xfrm>
          <a:prstGeom prst="rect">
            <a:avLst/>
          </a:prstGeom>
          <a:noFill/>
        </p:spPr>
        <p:txBody>
          <a:bodyPr wrap="square" rtlCol="0">
            <a:spAutoFit/>
          </a:bodyPr>
          <a:lstStyle/>
          <a:p>
            <a:r>
              <a:rPr lang="en-US" b="1" dirty="0">
                <a:solidFill>
                  <a:srgbClr val="034A7D"/>
                </a:solidFill>
              </a:rPr>
              <a:t>Highlights the skills gap in a geography: </a:t>
            </a:r>
            <a:r>
              <a:rPr lang="en-US" dirty="0"/>
              <a:t>Provides a regional heat map of skills gaps to inform strategies for  grants and education</a:t>
            </a:r>
          </a:p>
        </p:txBody>
      </p:sp>
      <p:sp>
        <p:nvSpPr>
          <p:cNvPr id="12" name="TextBox 11">
            <a:extLst>
              <a:ext uri="{FF2B5EF4-FFF2-40B4-BE49-F238E27FC236}">
                <a16:creationId xmlns:a16="http://schemas.microsoft.com/office/drawing/2014/main" id="{D42B28EA-A2DF-B444-BEEB-3E65A6DE0967}"/>
              </a:ext>
            </a:extLst>
          </p:cNvPr>
          <p:cNvSpPr txBox="1"/>
          <p:nvPr/>
        </p:nvSpPr>
        <p:spPr>
          <a:xfrm>
            <a:off x="633455" y="5178306"/>
            <a:ext cx="4849294" cy="954107"/>
          </a:xfrm>
          <a:prstGeom prst="rect">
            <a:avLst/>
          </a:prstGeom>
          <a:noFill/>
        </p:spPr>
        <p:txBody>
          <a:bodyPr wrap="square" rtlCol="0">
            <a:spAutoFit/>
          </a:bodyPr>
          <a:lstStyle/>
          <a:p>
            <a:r>
              <a:rPr lang="en-US" b="1" dirty="0">
                <a:solidFill>
                  <a:srgbClr val="034A7D"/>
                </a:solidFill>
              </a:rPr>
              <a:t>Provides a skills registry: </a:t>
            </a:r>
            <a:r>
              <a:rPr lang="en-US" dirty="0"/>
              <a:t>Identifies skills and dearth to create a readiness index for future roles</a:t>
            </a:r>
          </a:p>
          <a:p>
            <a:pPr algn="ctr"/>
            <a:endParaRPr lang="en-US" sz="2000" dirty="0"/>
          </a:p>
        </p:txBody>
      </p:sp>
      <p:pic>
        <p:nvPicPr>
          <p:cNvPr id="33" name="Picture 32">
            <a:extLst>
              <a:ext uri="{FF2B5EF4-FFF2-40B4-BE49-F238E27FC236}">
                <a16:creationId xmlns:a16="http://schemas.microsoft.com/office/drawing/2014/main" id="{F24CC857-89C1-4346-9A0A-5F5033DBF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4041" y="6106834"/>
            <a:ext cx="2109741" cy="447583"/>
          </a:xfrm>
          <a:prstGeom prst="rect">
            <a:avLst/>
          </a:prstGeom>
        </p:spPr>
      </p:pic>
      <p:pic>
        <p:nvPicPr>
          <p:cNvPr id="34" name="Picture 33">
            <a:extLst>
              <a:ext uri="{FF2B5EF4-FFF2-40B4-BE49-F238E27FC236}">
                <a16:creationId xmlns:a16="http://schemas.microsoft.com/office/drawing/2014/main" id="{A2FE7223-2B53-C943-9D0C-CB289A57181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865360" y="6186059"/>
            <a:ext cx="2069442" cy="432362"/>
          </a:xfrm>
          <a:prstGeom prst="rect">
            <a:avLst/>
          </a:prstGeom>
        </p:spPr>
      </p:pic>
      <p:sp>
        <p:nvSpPr>
          <p:cNvPr id="18" name="Oval 17">
            <a:extLst>
              <a:ext uri="{FF2B5EF4-FFF2-40B4-BE49-F238E27FC236}">
                <a16:creationId xmlns:a16="http://schemas.microsoft.com/office/drawing/2014/main" id="{144FC61D-E906-094B-8F79-8C78F9639D93}"/>
              </a:ext>
            </a:extLst>
          </p:cNvPr>
          <p:cNvSpPr/>
          <p:nvPr/>
        </p:nvSpPr>
        <p:spPr>
          <a:xfrm>
            <a:off x="300311" y="1996792"/>
            <a:ext cx="275394" cy="275394"/>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1</a:t>
            </a:r>
          </a:p>
        </p:txBody>
      </p:sp>
      <p:sp>
        <p:nvSpPr>
          <p:cNvPr id="35" name="Oval 34">
            <a:extLst>
              <a:ext uri="{FF2B5EF4-FFF2-40B4-BE49-F238E27FC236}">
                <a16:creationId xmlns:a16="http://schemas.microsoft.com/office/drawing/2014/main" id="{51BD3531-5576-C84E-BAEF-177B34F12526}"/>
              </a:ext>
            </a:extLst>
          </p:cNvPr>
          <p:cNvSpPr/>
          <p:nvPr/>
        </p:nvSpPr>
        <p:spPr>
          <a:xfrm>
            <a:off x="300311" y="4144741"/>
            <a:ext cx="275394" cy="275394"/>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2</a:t>
            </a:r>
          </a:p>
        </p:txBody>
      </p:sp>
      <p:sp>
        <p:nvSpPr>
          <p:cNvPr id="36" name="Oval 35">
            <a:extLst>
              <a:ext uri="{FF2B5EF4-FFF2-40B4-BE49-F238E27FC236}">
                <a16:creationId xmlns:a16="http://schemas.microsoft.com/office/drawing/2014/main" id="{86B61B09-30B9-694C-BB4F-7D6AF8928A06}"/>
              </a:ext>
            </a:extLst>
          </p:cNvPr>
          <p:cNvSpPr/>
          <p:nvPr/>
        </p:nvSpPr>
        <p:spPr>
          <a:xfrm>
            <a:off x="300311" y="5208528"/>
            <a:ext cx="275394" cy="275394"/>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3</a:t>
            </a:r>
          </a:p>
        </p:txBody>
      </p:sp>
      <p:pic>
        <p:nvPicPr>
          <p:cNvPr id="9" name="Picture 8" descr="Text&#10;&#10;Description automatically generated with medium confidence">
            <a:extLst>
              <a:ext uri="{FF2B5EF4-FFF2-40B4-BE49-F238E27FC236}">
                <a16:creationId xmlns:a16="http://schemas.microsoft.com/office/drawing/2014/main" id="{CD51D33E-122C-4946-9FFB-AF6D3C5851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71649" y="1640249"/>
            <a:ext cx="6363153" cy="2889518"/>
          </a:xfrm>
          <a:prstGeom prst="rect">
            <a:avLst/>
          </a:prstGeom>
        </p:spPr>
      </p:pic>
      <p:sp>
        <p:nvSpPr>
          <p:cNvPr id="13" name="TextBox 12">
            <a:extLst>
              <a:ext uri="{FF2B5EF4-FFF2-40B4-BE49-F238E27FC236}">
                <a16:creationId xmlns:a16="http://schemas.microsoft.com/office/drawing/2014/main" id="{CD9C0977-FEBA-D449-8FA2-85A76B6E3E27}"/>
              </a:ext>
            </a:extLst>
          </p:cNvPr>
          <p:cNvSpPr txBox="1"/>
          <p:nvPr/>
        </p:nvSpPr>
        <p:spPr>
          <a:xfrm>
            <a:off x="5948412" y="4732311"/>
            <a:ext cx="5628368" cy="954107"/>
          </a:xfrm>
          <a:prstGeom prst="rect">
            <a:avLst/>
          </a:prstGeom>
          <a:noFill/>
        </p:spPr>
        <p:txBody>
          <a:bodyPr wrap="square" rtlCol="0">
            <a:spAutoFit/>
          </a:bodyPr>
          <a:lstStyle/>
          <a:p>
            <a:r>
              <a:rPr lang="en-US" sz="1400" i="1" dirty="0">
                <a:solidFill>
                  <a:schemeClr val="tx1">
                    <a:lumMod val="50000"/>
                    <a:lumOff val="50000"/>
                  </a:schemeClr>
                </a:solidFill>
              </a:rPr>
              <a:t>MyInnerGenius can create detailed skills registries and talent maps to show the number of skilled individuals in a geography. Data can show policy makers where to invest resources and allow employers to understand the inventory of skills in a market.</a:t>
            </a:r>
          </a:p>
        </p:txBody>
      </p:sp>
    </p:spTree>
    <p:extLst>
      <p:ext uri="{BB962C8B-B14F-4D97-AF65-F5344CB8AC3E}">
        <p14:creationId xmlns:p14="http://schemas.microsoft.com/office/powerpoint/2010/main" val="287915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Any Questions?</a:t>
            </a:r>
          </a:p>
        </p:txBody>
      </p:sp>
      <p:sp>
        <p:nvSpPr>
          <p:cNvPr id="6" name="Text Placeholder 5"/>
          <p:cNvSpPr>
            <a:spLocks noGrp="1"/>
          </p:cNvSpPr>
          <p:nvPr>
            <p:ph type="body" sz="quarter" idx="13"/>
          </p:nvPr>
        </p:nvSpPr>
        <p:spPr/>
        <p:txBody>
          <a:bodyPr/>
          <a:lstStyle/>
          <a:p>
            <a:r>
              <a:rPr lang="en-US" dirty="0"/>
              <a:t>Open Discussion</a:t>
            </a:r>
          </a:p>
        </p:txBody>
      </p:sp>
    </p:spTree>
    <p:extLst>
      <p:ext uri="{BB962C8B-B14F-4D97-AF65-F5344CB8AC3E}">
        <p14:creationId xmlns:p14="http://schemas.microsoft.com/office/powerpoint/2010/main" val="588419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DD2C-E8B8-484B-B33E-A2F2DCB0B922}"/>
              </a:ext>
            </a:extLst>
          </p:cNvPr>
          <p:cNvSpPr>
            <a:spLocks noGrp="1"/>
          </p:cNvSpPr>
          <p:nvPr>
            <p:ph type="ctrTitle"/>
          </p:nvPr>
        </p:nvSpPr>
        <p:spPr>
          <a:xfrm>
            <a:off x="2886075" y="1920191"/>
            <a:ext cx="6419850" cy="1478758"/>
          </a:xfrm>
        </p:spPr>
        <p:txBody>
          <a:bodyPr/>
          <a:lstStyle/>
          <a:p>
            <a:r>
              <a:rPr lang="en-US" dirty="0"/>
              <a:t>IBM Digital Badge Program</a:t>
            </a:r>
          </a:p>
        </p:txBody>
      </p:sp>
      <p:sp>
        <p:nvSpPr>
          <p:cNvPr id="3" name="Subtitle 2">
            <a:extLst>
              <a:ext uri="{FF2B5EF4-FFF2-40B4-BE49-F238E27FC236}">
                <a16:creationId xmlns:a16="http://schemas.microsoft.com/office/drawing/2014/main" id="{51831C4F-AD53-5140-AD2F-BBFB25C75833}"/>
              </a:ext>
            </a:extLst>
          </p:cNvPr>
          <p:cNvSpPr>
            <a:spLocks noGrp="1"/>
          </p:cNvSpPr>
          <p:nvPr>
            <p:ph type="subTitle" idx="1"/>
          </p:nvPr>
        </p:nvSpPr>
        <p:spPr>
          <a:xfrm>
            <a:off x="3282768" y="3825474"/>
            <a:ext cx="5630770" cy="1135061"/>
          </a:xfrm>
        </p:spPr>
        <p:txBody>
          <a:bodyPr>
            <a:normAutofit fontScale="85000" lnSpcReduction="10000"/>
          </a:bodyPr>
          <a:lstStyle/>
          <a:p>
            <a:r>
              <a:rPr lang="en-US" dirty="0"/>
              <a:t>David Leaser, Senior Program Executive, Innovation and Growth Strategies at IBM | Founder of the IBM Digital Badge Program</a:t>
            </a:r>
          </a:p>
        </p:txBody>
      </p:sp>
      <p:sp>
        <p:nvSpPr>
          <p:cNvPr id="4" name="Text Placeholder 3">
            <a:extLst>
              <a:ext uri="{FF2B5EF4-FFF2-40B4-BE49-F238E27FC236}">
                <a16:creationId xmlns:a16="http://schemas.microsoft.com/office/drawing/2014/main" id="{B2DBF718-946D-D243-A26A-D76CA78DD677}"/>
              </a:ext>
            </a:extLst>
          </p:cNvPr>
          <p:cNvSpPr>
            <a:spLocks noGrp="1"/>
          </p:cNvSpPr>
          <p:nvPr>
            <p:ph type="body" idx="20"/>
          </p:nvPr>
        </p:nvSpPr>
        <p:spPr>
          <a:xfrm>
            <a:off x="3447200" y="4864042"/>
            <a:ext cx="5297600" cy="787542"/>
          </a:xfrm>
        </p:spPr>
        <p:txBody>
          <a:bodyPr/>
          <a:lstStyle/>
          <a:p>
            <a:r>
              <a:rPr lang="en-US" dirty="0">
                <a:hlinkClick r:id="rId3">
                  <a:extLst>
                    <a:ext uri="{A12FA001-AC4F-418D-AE19-62706E023703}">
                      <ahyp:hlinkClr xmlns:ahyp="http://schemas.microsoft.com/office/drawing/2018/hyperlinkcolor" xmlns="" val="tx"/>
                    </a:ext>
                  </a:extLst>
                </a:hlinkClick>
              </a:rPr>
              <a:t>david_leaser@us.ibm.com</a:t>
            </a:r>
            <a:r>
              <a:rPr lang="en-US" dirty="0"/>
              <a:t/>
            </a:r>
            <a:br>
              <a:rPr lang="en-US" dirty="0"/>
            </a:br>
            <a:r>
              <a:rPr lang="en-US" dirty="0">
                <a:hlinkClick r:id="rId4">
                  <a:extLst>
                    <a:ext uri="{A12FA001-AC4F-418D-AE19-62706E023703}">
                      <ahyp:hlinkClr xmlns:ahyp="http://schemas.microsoft.com/office/drawing/2018/hyperlinkcolor" xmlns="" val="tx"/>
                    </a:ext>
                  </a:extLst>
                </a:hlinkClick>
              </a:rPr>
              <a:t>http://ibm.com/badging</a:t>
            </a:r>
            <a:endParaRPr lang="en-US" dirty="0"/>
          </a:p>
        </p:txBody>
      </p:sp>
    </p:spTree>
    <p:extLst>
      <p:ext uri="{BB962C8B-B14F-4D97-AF65-F5344CB8AC3E}">
        <p14:creationId xmlns:p14="http://schemas.microsoft.com/office/powerpoint/2010/main" val="561360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4A7D"/>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BB83BD-F150-AF4C-87E1-EED132521660}"/>
              </a:ext>
            </a:extLst>
          </p:cNvPr>
          <p:cNvSpPr txBox="1"/>
          <p:nvPr/>
        </p:nvSpPr>
        <p:spPr>
          <a:xfrm>
            <a:off x="658087" y="2790147"/>
            <a:ext cx="18973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Analytical thinking</a:t>
            </a:r>
          </a:p>
        </p:txBody>
      </p:sp>
      <p:sp>
        <p:nvSpPr>
          <p:cNvPr id="16" name="TextBox 15">
            <a:extLst>
              <a:ext uri="{FF2B5EF4-FFF2-40B4-BE49-F238E27FC236}">
                <a16:creationId xmlns:a16="http://schemas.microsoft.com/office/drawing/2014/main" id="{85157B8B-669A-3F4F-95F5-9C7B14D697F8}"/>
              </a:ext>
            </a:extLst>
          </p:cNvPr>
          <p:cNvSpPr txBox="1"/>
          <p:nvPr/>
        </p:nvSpPr>
        <p:spPr>
          <a:xfrm>
            <a:off x="2846231" y="2790147"/>
            <a:ext cx="18973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Active learning</a:t>
            </a:r>
          </a:p>
        </p:txBody>
      </p:sp>
      <p:sp>
        <p:nvSpPr>
          <p:cNvPr id="18" name="TextBox 17">
            <a:extLst>
              <a:ext uri="{FF2B5EF4-FFF2-40B4-BE49-F238E27FC236}">
                <a16:creationId xmlns:a16="http://schemas.microsoft.com/office/drawing/2014/main" id="{842980C0-B471-5741-A3DB-43D4B0F772E7}"/>
              </a:ext>
            </a:extLst>
          </p:cNvPr>
          <p:cNvSpPr txBox="1"/>
          <p:nvPr/>
        </p:nvSpPr>
        <p:spPr>
          <a:xfrm>
            <a:off x="5034375" y="2790147"/>
            <a:ext cx="18973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Creativity &amp; initiative</a:t>
            </a:r>
          </a:p>
        </p:txBody>
      </p:sp>
      <p:sp>
        <p:nvSpPr>
          <p:cNvPr id="20" name="TextBox 19">
            <a:extLst>
              <a:ext uri="{FF2B5EF4-FFF2-40B4-BE49-F238E27FC236}">
                <a16:creationId xmlns:a16="http://schemas.microsoft.com/office/drawing/2014/main" id="{07050AE0-056A-1D4B-981E-93D4F73CD628}"/>
              </a:ext>
            </a:extLst>
          </p:cNvPr>
          <p:cNvSpPr txBox="1"/>
          <p:nvPr/>
        </p:nvSpPr>
        <p:spPr>
          <a:xfrm>
            <a:off x="7155142" y="2790147"/>
            <a:ext cx="20251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Design &amp; programming</a:t>
            </a:r>
          </a:p>
        </p:txBody>
      </p:sp>
      <p:sp>
        <p:nvSpPr>
          <p:cNvPr id="22" name="TextBox 21">
            <a:extLst>
              <a:ext uri="{FF2B5EF4-FFF2-40B4-BE49-F238E27FC236}">
                <a16:creationId xmlns:a16="http://schemas.microsoft.com/office/drawing/2014/main" id="{56C2C800-8A0D-6A4F-B80B-5409283D02D4}"/>
              </a:ext>
            </a:extLst>
          </p:cNvPr>
          <p:cNvSpPr txBox="1"/>
          <p:nvPr/>
        </p:nvSpPr>
        <p:spPr>
          <a:xfrm>
            <a:off x="9410663" y="2790147"/>
            <a:ext cx="18973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Critical thinking</a:t>
            </a:r>
          </a:p>
        </p:txBody>
      </p:sp>
      <p:sp>
        <p:nvSpPr>
          <p:cNvPr id="30" name="TextBox 29">
            <a:extLst>
              <a:ext uri="{FF2B5EF4-FFF2-40B4-BE49-F238E27FC236}">
                <a16:creationId xmlns:a16="http://schemas.microsoft.com/office/drawing/2014/main" id="{52F4D0BF-EF48-7D4B-88AD-C1713307B3CF}"/>
              </a:ext>
            </a:extLst>
          </p:cNvPr>
          <p:cNvSpPr txBox="1"/>
          <p:nvPr/>
        </p:nvSpPr>
        <p:spPr>
          <a:xfrm>
            <a:off x="660330" y="5215436"/>
            <a:ext cx="18973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Problem solving</a:t>
            </a:r>
          </a:p>
        </p:txBody>
      </p:sp>
      <p:sp>
        <p:nvSpPr>
          <p:cNvPr id="33" name="TextBox 32">
            <a:extLst>
              <a:ext uri="{FF2B5EF4-FFF2-40B4-BE49-F238E27FC236}">
                <a16:creationId xmlns:a16="http://schemas.microsoft.com/office/drawing/2014/main" id="{C06AAAF5-98CB-9A40-9720-577F3A47299F}"/>
              </a:ext>
            </a:extLst>
          </p:cNvPr>
          <p:cNvSpPr txBox="1"/>
          <p:nvPr/>
        </p:nvSpPr>
        <p:spPr>
          <a:xfrm>
            <a:off x="2848474" y="5215436"/>
            <a:ext cx="189737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Leadership</a:t>
            </a:r>
          </a:p>
        </p:txBody>
      </p:sp>
      <p:sp>
        <p:nvSpPr>
          <p:cNvPr id="36" name="TextBox 35">
            <a:extLst>
              <a:ext uri="{FF2B5EF4-FFF2-40B4-BE49-F238E27FC236}">
                <a16:creationId xmlns:a16="http://schemas.microsoft.com/office/drawing/2014/main" id="{62B2C8CE-5DA6-0A4E-8E36-53986AA9FF9B}"/>
              </a:ext>
            </a:extLst>
          </p:cNvPr>
          <p:cNvSpPr txBox="1"/>
          <p:nvPr/>
        </p:nvSpPr>
        <p:spPr>
          <a:xfrm>
            <a:off x="5036618" y="5215436"/>
            <a:ext cx="18973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Emotional intelligence</a:t>
            </a:r>
          </a:p>
        </p:txBody>
      </p:sp>
      <p:sp>
        <p:nvSpPr>
          <p:cNvPr id="39" name="TextBox 38">
            <a:extLst>
              <a:ext uri="{FF2B5EF4-FFF2-40B4-BE49-F238E27FC236}">
                <a16:creationId xmlns:a16="http://schemas.microsoft.com/office/drawing/2014/main" id="{32D0D1F0-918E-A047-BEB5-02F3B660F800}"/>
              </a:ext>
            </a:extLst>
          </p:cNvPr>
          <p:cNvSpPr txBox="1"/>
          <p:nvPr/>
        </p:nvSpPr>
        <p:spPr>
          <a:xfrm>
            <a:off x="7157385" y="5215436"/>
            <a:ext cx="202511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Reasoning and ideation</a:t>
            </a:r>
          </a:p>
        </p:txBody>
      </p:sp>
      <p:sp>
        <p:nvSpPr>
          <p:cNvPr id="42" name="TextBox 41">
            <a:extLst>
              <a:ext uri="{FF2B5EF4-FFF2-40B4-BE49-F238E27FC236}">
                <a16:creationId xmlns:a16="http://schemas.microsoft.com/office/drawing/2014/main" id="{44CEC4D0-62B0-3342-91EB-7E6E703361A3}"/>
              </a:ext>
            </a:extLst>
          </p:cNvPr>
          <p:cNvSpPr txBox="1"/>
          <p:nvPr/>
        </p:nvSpPr>
        <p:spPr>
          <a:xfrm>
            <a:off x="9412906" y="5215436"/>
            <a:ext cx="18973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Systems analysis</a:t>
            </a:r>
          </a:p>
        </p:txBody>
      </p:sp>
      <p:grpSp>
        <p:nvGrpSpPr>
          <p:cNvPr id="75" name="Group 74">
            <a:extLst>
              <a:ext uri="{FF2B5EF4-FFF2-40B4-BE49-F238E27FC236}">
                <a16:creationId xmlns:a16="http://schemas.microsoft.com/office/drawing/2014/main" id="{8B65CD23-1478-B44E-89E5-6607A068AF44}"/>
              </a:ext>
            </a:extLst>
          </p:cNvPr>
          <p:cNvGrpSpPr/>
          <p:nvPr/>
        </p:nvGrpSpPr>
        <p:grpSpPr>
          <a:xfrm>
            <a:off x="9668578" y="1488196"/>
            <a:ext cx="1199308" cy="1199308"/>
            <a:chOff x="9668578" y="1488196"/>
            <a:chExt cx="1370638" cy="1370638"/>
          </a:xfrm>
        </p:grpSpPr>
        <p:sp>
          <p:nvSpPr>
            <p:cNvPr id="21" name="Oval 20">
              <a:extLst>
                <a:ext uri="{FF2B5EF4-FFF2-40B4-BE49-F238E27FC236}">
                  <a16:creationId xmlns:a16="http://schemas.microsoft.com/office/drawing/2014/main" id="{B35049BB-A0B1-054B-87CE-4325226923B1}"/>
                </a:ext>
              </a:extLst>
            </p:cNvPr>
            <p:cNvSpPr/>
            <p:nvPr/>
          </p:nvSpPr>
          <p:spPr>
            <a:xfrm>
              <a:off x="9668578" y="1488196"/>
              <a:ext cx="1370638" cy="1370638"/>
            </a:xfrm>
            <a:prstGeom prst="ellipse">
              <a:avLst/>
            </a:prstGeom>
            <a:solidFill>
              <a:srgbClr val="EB8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64B2413B-4EA7-FF47-B577-F77BDF8629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54611" y="1723995"/>
              <a:ext cx="899860" cy="899860"/>
            </a:xfrm>
            <a:prstGeom prst="rect">
              <a:avLst/>
            </a:prstGeom>
            <a:effectLst>
              <a:outerShdw blurRad="50800" dist="38100" dir="2700000" algn="tl" rotWithShape="0">
                <a:prstClr val="black">
                  <a:alpha val="40000"/>
                </a:prstClr>
              </a:outerShdw>
            </a:effectLst>
          </p:spPr>
        </p:pic>
      </p:grpSp>
      <p:sp>
        <p:nvSpPr>
          <p:cNvPr id="45" name="Rectangle 44">
            <a:extLst>
              <a:ext uri="{FF2B5EF4-FFF2-40B4-BE49-F238E27FC236}">
                <a16:creationId xmlns:a16="http://schemas.microsoft.com/office/drawing/2014/main" id="{07CD0853-24A0-D547-80AF-1FA505F12F08}"/>
              </a:ext>
            </a:extLst>
          </p:cNvPr>
          <p:cNvSpPr/>
          <p:nvPr/>
        </p:nvSpPr>
        <p:spPr>
          <a:xfrm>
            <a:off x="815745" y="364649"/>
            <a:ext cx="1069844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Arial" panose="020B0604020202020204" pitchFamily="34" charset="0"/>
              </a:rPr>
              <a:t>Skills you will need in the era of robots</a:t>
            </a:r>
          </a:p>
        </p:txBody>
      </p:sp>
      <p:grpSp>
        <p:nvGrpSpPr>
          <p:cNvPr id="72" name="Group 71">
            <a:extLst>
              <a:ext uri="{FF2B5EF4-FFF2-40B4-BE49-F238E27FC236}">
                <a16:creationId xmlns:a16="http://schemas.microsoft.com/office/drawing/2014/main" id="{1F18F134-8E88-8847-B40F-B9A1AD28BE3A}"/>
              </a:ext>
            </a:extLst>
          </p:cNvPr>
          <p:cNvGrpSpPr/>
          <p:nvPr/>
        </p:nvGrpSpPr>
        <p:grpSpPr>
          <a:xfrm>
            <a:off x="3104146" y="1488196"/>
            <a:ext cx="1199308" cy="1199308"/>
            <a:chOff x="3104146" y="1488196"/>
            <a:chExt cx="1370638" cy="1370638"/>
          </a:xfrm>
        </p:grpSpPr>
        <p:sp>
          <p:nvSpPr>
            <p:cNvPr id="15" name="Oval 14">
              <a:extLst>
                <a:ext uri="{FF2B5EF4-FFF2-40B4-BE49-F238E27FC236}">
                  <a16:creationId xmlns:a16="http://schemas.microsoft.com/office/drawing/2014/main" id="{6335801F-87DF-1D4A-91D6-56D5A2FB568B}"/>
                </a:ext>
              </a:extLst>
            </p:cNvPr>
            <p:cNvSpPr/>
            <p:nvPr/>
          </p:nvSpPr>
          <p:spPr>
            <a:xfrm>
              <a:off x="3104146" y="1488196"/>
              <a:ext cx="1370638" cy="1370638"/>
            </a:xfrm>
            <a:prstGeom prst="ellipse">
              <a:avLst/>
            </a:prstGeom>
            <a:solidFill>
              <a:srgbClr val="E95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7" name="Picture 46">
              <a:extLst>
                <a:ext uri="{FF2B5EF4-FFF2-40B4-BE49-F238E27FC236}">
                  <a16:creationId xmlns:a16="http://schemas.microsoft.com/office/drawing/2014/main" id="{119168E9-2E1D-F344-A270-366C4FC51E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7474" y="1700845"/>
              <a:ext cx="912063" cy="912063"/>
            </a:xfrm>
            <a:prstGeom prst="rect">
              <a:avLst/>
            </a:prstGeom>
            <a:effectLst>
              <a:outerShdw blurRad="50800" dist="38100" dir="2700000" algn="tl" rotWithShape="0">
                <a:prstClr val="black">
                  <a:alpha val="40000"/>
                </a:prstClr>
              </a:outerShdw>
            </a:effectLst>
          </p:spPr>
        </p:pic>
      </p:grpSp>
      <p:grpSp>
        <p:nvGrpSpPr>
          <p:cNvPr id="77" name="Group 76">
            <a:extLst>
              <a:ext uri="{FF2B5EF4-FFF2-40B4-BE49-F238E27FC236}">
                <a16:creationId xmlns:a16="http://schemas.microsoft.com/office/drawing/2014/main" id="{4C8CE12D-B347-8F4B-843A-B0FA0C506DD5}"/>
              </a:ext>
            </a:extLst>
          </p:cNvPr>
          <p:cNvGrpSpPr/>
          <p:nvPr/>
        </p:nvGrpSpPr>
        <p:grpSpPr>
          <a:xfrm>
            <a:off x="3151600" y="3893318"/>
            <a:ext cx="1199308" cy="1199308"/>
            <a:chOff x="3111844" y="3893318"/>
            <a:chExt cx="1370638" cy="1370638"/>
          </a:xfrm>
        </p:grpSpPr>
        <p:sp>
          <p:nvSpPr>
            <p:cNvPr id="32" name="Oval 31">
              <a:extLst>
                <a:ext uri="{FF2B5EF4-FFF2-40B4-BE49-F238E27FC236}">
                  <a16:creationId xmlns:a16="http://schemas.microsoft.com/office/drawing/2014/main" id="{3C2E4A8A-A07A-844A-BAF1-5D6FF63FFE83}"/>
                </a:ext>
              </a:extLst>
            </p:cNvPr>
            <p:cNvSpPr/>
            <p:nvPr/>
          </p:nvSpPr>
          <p:spPr>
            <a:xfrm>
              <a:off x="3111844" y="3893318"/>
              <a:ext cx="1370638" cy="1370638"/>
            </a:xfrm>
            <a:prstGeom prst="ellipse">
              <a:avLst/>
            </a:prstGeom>
            <a:solidFill>
              <a:srgbClr val="2E4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6E4157C6-8ACE-834F-AD53-76695F54FF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37474" y="4094775"/>
              <a:ext cx="936269" cy="936269"/>
            </a:xfrm>
            <a:prstGeom prst="rect">
              <a:avLst/>
            </a:prstGeom>
            <a:effectLst>
              <a:outerShdw blurRad="50800" dist="38100" dir="2700000" algn="tl" rotWithShape="0">
                <a:prstClr val="black">
                  <a:alpha val="40000"/>
                </a:prstClr>
              </a:outerShdw>
            </a:effectLst>
          </p:spPr>
        </p:pic>
      </p:grpSp>
      <p:grpSp>
        <p:nvGrpSpPr>
          <p:cNvPr id="78" name="Group 77">
            <a:extLst>
              <a:ext uri="{FF2B5EF4-FFF2-40B4-BE49-F238E27FC236}">
                <a16:creationId xmlns:a16="http://schemas.microsoft.com/office/drawing/2014/main" id="{69B5856A-B71C-1340-993F-C798C380814B}"/>
              </a:ext>
            </a:extLst>
          </p:cNvPr>
          <p:cNvGrpSpPr/>
          <p:nvPr/>
        </p:nvGrpSpPr>
        <p:grpSpPr>
          <a:xfrm>
            <a:off x="5339744" y="3893318"/>
            <a:ext cx="1199308" cy="1199308"/>
            <a:chOff x="5299988" y="3893318"/>
            <a:chExt cx="1370638" cy="1370638"/>
          </a:xfrm>
        </p:grpSpPr>
        <p:sp>
          <p:nvSpPr>
            <p:cNvPr id="35" name="Oval 34">
              <a:extLst>
                <a:ext uri="{FF2B5EF4-FFF2-40B4-BE49-F238E27FC236}">
                  <a16:creationId xmlns:a16="http://schemas.microsoft.com/office/drawing/2014/main" id="{931372B0-7EE8-0B43-AAB7-A4419400D8E1}"/>
                </a:ext>
              </a:extLst>
            </p:cNvPr>
            <p:cNvSpPr/>
            <p:nvPr/>
          </p:nvSpPr>
          <p:spPr>
            <a:xfrm>
              <a:off x="5299988" y="3893318"/>
              <a:ext cx="1370638" cy="1370638"/>
            </a:xfrm>
            <a:prstGeom prst="ellipse">
              <a:avLst/>
            </a:prstGeom>
            <a:solidFill>
              <a:srgbClr val="8BC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2EE2688F-2DDF-B347-A92D-BFB9BC01E4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9808" y="4220991"/>
              <a:ext cx="830997" cy="830997"/>
            </a:xfrm>
            <a:prstGeom prst="rect">
              <a:avLst/>
            </a:prstGeom>
            <a:effectLst>
              <a:outerShdw blurRad="50800" dist="38100" dir="2700000" algn="tl" rotWithShape="0">
                <a:prstClr val="black">
                  <a:alpha val="40000"/>
                </a:prstClr>
              </a:outerShdw>
            </a:effectLst>
          </p:spPr>
        </p:pic>
      </p:grpSp>
      <p:grpSp>
        <p:nvGrpSpPr>
          <p:cNvPr id="76" name="Group 75">
            <a:extLst>
              <a:ext uri="{FF2B5EF4-FFF2-40B4-BE49-F238E27FC236}">
                <a16:creationId xmlns:a16="http://schemas.microsoft.com/office/drawing/2014/main" id="{CCB4502B-D3E2-E04C-9FFB-0571FA736C29}"/>
              </a:ext>
            </a:extLst>
          </p:cNvPr>
          <p:cNvGrpSpPr/>
          <p:nvPr/>
        </p:nvGrpSpPr>
        <p:grpSpPr>
          <a:xfrm>
            <a:off x="952225" y="3893318"/>
            <a:ext cx="1199308" cy="1199308"/>
            <a:chOff x="912469" y="3893318"/>
            <a:chExt cx="1370638" cy="1370638"/>
          </a:xfrm>
        </p:grpSpPr>
        <p:sp>
          <p:nvSpPr>
            <p:cNvPr id="29" name="Oval 28">
              <a:extLst>
                <a:ext uri="{FF2B5EF4-FFF2-40B4-BE49-F238E27FC236}">
                  <a16:creationId xmlns:a16="http://schemas.microsoft.com/office/drawing/2014/main" id="{65BD5D8C-DFD4-C44C-8B5C-52E6B36E9E7E}"/>
                </a:ext>
              </a:extLst>
            </p:cNvPr>
            <p:cNvSpPr/>
            <p:nvPr/>
          </p:nvSpPr>
          <p:spPr>
            <a:xfrm>
              <a:off x="912469" y="3893318"/>
              <a:ext cx="1370638" cy="1370638"/>
            </a:xfrm>
            <a:prstGeom prst="ellipse">
              <a:avLst/>
            </a:prstGeom>
            <a:solidFill>
              <a:srgbClr val="889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7" name="Picture 56">
              <a:extLst>
                <a:ext uri="{FF2B5EF4-FFF2-40B4-BE49-F238E27FC236}">
                  <a16:creationId xmlns:a16="http://schemas.microsoft.com/office/drawing/2014/main" id="{39D5DC0A-6374-354A-A8E2-48535A8516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354849">
              <a:off x="1232328" y="4204190"/>
              <a:ext cx="748895" cy="748895"/>
            </a:xfrm>
            <a:prstGeom prst="rect">
              <a:avLst/>
            </a:prstGeom>
            <a:effectLst>
              <a:outerShdw blurRad="50800" dist="38100" dir="2700000" algn="tl" rotWithShape="0">
                <a:prstClr val="black">
                  <a:alpha val="40000"/>
                </a:prstClr>
              </a:outerShdw>
            </a:effectLst>
          </p:spPr>
        </p:pic>
      </p:grpSp>
      <p:grpSp>
        <p:nvGrpSpPr>
          <p:cNvPr id="73" name="Group 72">
            <a:extLst>
              <a:ext uri="{FF2B5EF4-FFF2-40B4-BE49-F238E27FC236}">
                <a16:creationId xmlns:a16="http://schemas.microsoft.com/office/drawing/2014/main" id="{45FC8308-B081-274A-B6F6-35E7C9AF4468}"/>
              </a:ext>
            </a:extLst>
          </p:cNvPr>
          <p:cNvGrpSpPr/>
          <p:nvPr/>
        </p:nvGrpSpPr>
        <p:grpSpPr>
          <a:xfrm>
            <a:off x="5292290" y="1488196"/>
            <a:ext cx="1199308" cy="1199308"/>
            <a:chOff x="5292290" y="1488196"/>
            <a:chExt cx="1370638" cy="1370638"/>
          </a:xfrm>
        </p:grpSpPr>
        <p:sp>
          <p:nvSpPr>
            <p:cNvPr id="17" name="Oval 16">
              <a:extLst>
                <a:ext uri="{FF2B5EF4-FFF2-40B4-BE49-F238E27FC236}">
                  <a16:creationId xmlns:a16="http://schemas.microsoft.com/office/drawing/2014/main" id="{DCD8130B-DC8B-C847-AC07-27330DD8D5F6}"/>
                </a:ext>
              </a:extLst>
            </p:cNvPr>
            <p:cNvSpPr/>
            <p:nvPr/>
          </p:nvSpPr>
          <p:spPr>
            <a:xfrm>
              <a:off x="5292290" y="1488196"/>
              <a:ext cx="1370638" cy="1370638"/>
            </a:xfrm>
            <a:prstGeom prst="ellipse">
              <a:avLst/>
            </a:prstGeom>
            <a:solidFill>
              <a:srgbClr val="EBC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9" name="Picture 58">
              <a:extLst>
                <a:ext uri="{FF2B5EF4-FFF2-40B4-BE49-F238E27FC236}">
                  <a16:creationId xmlns:a16="http://schemas.microsoft.com/office/drawing/2014/main" id="{75A5D04F-A083-F94E-985C-A5E9BBBB7D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69808" y="1726334"/>
              <a:ext cx="940661" cy="940661"/>
            </a:xfrm>
            <a:prstGeom prst="rect">
              <a:avLst/>
            </a:prstGeom>
            <a:effectLst>
              <a:outerShdw blurRad="50800" dist="38100" dir="2700000" algn="tl" rotWithShape="0">
                <a:prstClr val="black">
                  <a:alpha val="40000"/>
                </a:prstClr>
              </a:outerShdw>
            </a:effectLst>
          </p:spPr>
        </p:pic>
      </p:grpSp>
      <p:grpSp>
        <p:nvGrpSpPr>
          <p:cNvPr id="74" name="Group 73">
            <a:extLst>
              <a:ext uri="{FF2B5EF4-FFF2-40B4-BE49-F238E27FC236}">
                <a16:creationId xmlns:a16="http://schemas.microsoft.com/office/drawing/2014/main" id="{FBC6AAFB-C549-6840-8A5D-0ABE74A14180}"/>
              </a:ext>
            </a:extLst>
          </p:cNvPr>
          <p:cNvGrpSpPr/>
          <p:nvPr/>
        </p:nvGrpSpPr>
        <p:grpSpPr>
          <a:xfrm>
            <a:off x="7480434" y="1488196"/>
            <a:ext cx="1199308" cy="1199308"/>
            <a:chOff x="7480434" y="1488196"/>
            <a:chExt cx="1370638" cy="1370638"/>
          </a:xfrm>
        </p:grpSpPr>
        <p:sp>
          <p:nvSpPr>
            <p:cNvPr id="19" name="Oval 18">
              <a:extLst>
                <a:ext uri="{FF2B5EF4-FFF2-40B4-BE49-F238E27FC236}">
                  <a16:creationId xmlns:a16="http://schemas.microsoft.com/office/drawing/2014/main" id="{5554CDA9-C561-564A-B3A4-CF8C363DAE1F}"/>
                </a:ext>
              </a:extLst>
            </p:cNvPr>
            <p:cNvSpPr/>
            <p:nvPr/>
          </p:nvSpPr>
          <p:spPr>
            <a:xfrm>
              <a:off x="7480434" y="1488196"/>
              <a:ext cx="1370638" cy="1370638"/>
            </a:xfrm>
            <a:prstGeom prst="ellipse">
              <a:avLst/>
            </a:prstGeom>
            <a:solidFill>
              <a:srgbClr val="389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1" name="Picture 60">
              <a:extLst>
                <a:ext uri="{FF2B5EF4-FFF2-40B4-BE49-F238E27FC236}">
                  <a16:creationId xmlns:a16="http://schemas.microsoft.com/office/drawing/2014/main" id="{B3F865DE-8234-C94F-BCC4-57D1BB66DB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5037" y="1733919"/>
              <a:ext cx="878989" cy="878989"/>
            </a:xfrm>
            <a:prstGeom prst="rect">
              <a:avLst/>
            </a:prstGeom>
            <a:effectLst>
              <a:outerShdw blurRad="50800" dist="38100" dir="2700000" algn="tl" rotWithShape="0">
                <a:prstClr val="black">
                  <a:alpha val="40000"/>
                </a:prstClr>
              </a:outerShdw>
            </a:effectLst>
          </p:spPr>
        </p:pic>
      </p:grpSp>
      <p:grpSp>
        <p:nvGrpSpPr>
          <p:cNvPr id="81" name="Group 80">
            <a:extLst>
              <a:ext uri="{FF2B5EF4-FFF2-40B4-BE49-F238E27FC236}">
                <a16:creationId xmlns:a16="http://schemas.microsoft.com/office/drawing/2014/main" id="{0C735F08-4BD2-F34B-8024-ABB6A28E3DEF}"/>
              </a:ext>
            </a:extLst>
          </p:cNvPr>
          <p:cNvGrpSpPr/>
          <p:nvPr/>
        </p:nvGrpSpPr>
        <p:grpSpPr>
          <a:xfrm>
            <a:off x="912469" y="1488196"/>
            <a:ext cx="1199308" cy="1199308"/>
            <a:chOff x="912469" y="1488196"/>
            <a:chExt cx="1370638" cy="1370638"/>
          </a:xfrm>
        </p:grpSpPr>
        <p:sp>
          <p:nvSpPr>
            <p:cNvPr id="2" name="Oval 1">
              <a:extLst>
                <a:ext uri="{FF2B5EF4-FFF2-40B4-BE49-F238E27FC236}">
                  <a16:creationId xmlns:a16="http://schemas.microsoft.com/office/drawing/2014/main" id="{1680B5B6-1195-BE4B-94B2-F722F1C2B18E}"/>
                </a:ext>
              </a:extLst>
            </p:cNvPr>
            <p:cNvSpPr/>
            <p:nvPr/>
          </p:nvSpPr>
          <p:spPr>
            <a:xfrm>
              <a:off x="912469" y="1488196"/>
              <a:ext cx="1370638" cy="1370638"/>
            </a:xfrm>
            <a:prstGeom prst="ellipse">
              <a:avLst/>
            </a:prstGeom>
            <a:solidFill>
              <a:srgbClr val="3295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3" name="Picture 62">
              <a:extLst>
                <a:ext uri="{FF2B5EF4-FFF2-40B4-BE49-F238E27FC236}">
                  <a16:creationId xmlns:a16="http://schemas.microsoft.com/office/drawing/2014/main" id="{12C9E173-404A-1644-89B7-10F04DDB0B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25677" y="1793636"/>
              <a:ext cx="782906" cy="782906"/>
            </a:xfrm>
            <a:prstGeom prst="rect">
              <a:avLst/>
            </a:prstGeom>
            <a:effectLst>
              <a:outerShdw blurRad="50800" dist="38100" dir="2700000" algn="tl" rotWithShape="0">
                <a:prstClr val="black">
                  <a:alpha val="40000"/>
                </a:prstClr>
              </a:outerShdw>
            </a:effectLst>
          </p:spPr>
        </p:pic>
      </p:grpSp>
      <p:grpSp>
        <p:nvGrpSpPr>
          <p:cNvPr id="79" name="Group 78">
            <a:extLst>
              <a:ext uri="{FF2B5EF4-FFF2-40B4-BE49-F238E27FC236}">
                <a16:creationId xmlns:a16="http://schemas.microsoft.com/office/drawing/2014/main" id="{40547371-216D-FF4E-9AC4-CE735D965495}"/>
              </a:ext>
            </a:extLst>
          </p:cNvPr>
          <p:cNvGrpSpPr/>
          <p:nvPr/>
        </p:nvGrpSpPr>
        <p:grpSpPr>
          <a:xfrm>
            <a:off x="7527888" y="3893318"/>
            <a:ext cx="1199308" cy="1199308"/>
            <a:chOff x="7488132" y="3893318"/>
            <a:chExt cx="1370638" cy="1370638"/>
          </a:xfrm>
        </p:grpSpPr>
        <p:sp>
          <p:nvSpPr>
            <p:cNvPr id="38" name="Oval 37">
              <a:extLst>
                <a:ext uri="{FF2B5EF4-FFF2-40B4-BE49-F238E27FC236}">
                  <a16:creationId xmlns:a16="http://schemas.microsoft.com/office/drawing/2014/main" id="{1CF3A51E-9678-214F-ACF6-F14CF1C06A6D}"/>
                </a:ext>
              </a:extLst>
            </p:cNvPr>
            <p:cNvSpPr/>
            <p:nvPr/>
          </p:nvSpPr>
          <p:spPr>
            <a:xfrm>
              <a:off x="7488132" y="3893318"/>
              <a:ext cx="1370638" cy="137063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5" name="Picture 64">
              <a:extLst>
                <a:ext uri="{FF2B5EF4-FFF2-40B4-BE49-F238E27FC236}">
                  <a16:creationId xmlns:a16="http://schemas.microsoft.com/office/drawing/2014/main" id="{F0E3DA13-A1F7-9A4F-A405-18689479DF9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22125" y="4220991"/>
              <a:ext cx="744811" cy="744811"/>
            </a:xfrm>
            <a:prstGeom prst="rect">
              <a:avLst/>
            </a:prstGeom>
            <a:effectLst>
              <a:outerShdw blurRad="50800" dist="38100" dir="2700000" algn="tl" rotWithShape="0">
                <a:prstClr val="black">
                  <a:alpha val="40000"/>
                </a:prstClr>
              </a:outerShdw>
            </a:effectLst>
          </p:spPr>
        </p:pic>
      </p:grpSp>
      <p:grpSp>
        <p:nvGrpSpPr>
          <p:cNvPr id="80" name="Group 79">
            <a:extLst>
              <a:ext uri="{FF2B5EF4-FFF2-40B4-BE49-F238E27FC236}">
                <a16:creationId xmlns:a16="http://schemas.microsoft.com/office/drawing/2014/main" id="{3D200A3B-05F6-4146-8BFC-AF056A20BCFC}"/>
              </a:ext>
            </a:extLst>
          </p:cNvPr>
          <p:cNvGrpSpPr/>
          <p:nvPr/>
        </p:nvGrpSpPr>
        <p:grpSpPr>
          <a:xfrm>
            <a:off x="9716032" y="3893318"/>
            <a:ext cx="1199308" cy="1199308"/>
            <a:chOff x="9676276" y="3893318"/>
            <a:chExt cx="1370638" cy="1370638"/>
          </a:xfrm>
        </p:grpSpPr>
        <p:sp>
          <p:nvSpPr>
            <p:cNvPr id="41" name="Oval 40">
              <a:extLst>
                <a:ext uri="{FF2B5EF4-FFF2-40B4-BE49-F238E27FC236}">
                  <a16:creationId xmlns:a16="http://schemas.microsoft.com/office/drawing/2014/main" id="{DC4246E9-9F7B-E040-AFA7-B24BF8DA9D9A}"/>
                </a:ext>
              </a:extLst>
            </p:cNvPr>
            <p:cNvSpPr/>
            <p:nvPr/>
          </p:nvSpPr>
          <p:spPr>
            <a:xfrm>
              <a:off x="9676276" y="3893318"/>
              <a:ext cx="1370638" cy="137063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7" name="Picture 66">
              <a:extLst>
                <a:ext uri="{FF2B5EF4-FFF2-40B4-BE49-F238E27FC236}">
                  <a16:creationId xmlns:a16="http://schemas.microsoft.com/office/drawing/2014/main" id="{9A7149B2-6A81-1C44-9E01-67A96681DB5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30744" y="4204217"/>
              <a:ext cx="880781" cy="880781"/>
            </a:xfrm>
            <a:prstGeom prst="rect">
              <a:avLst/>
            </a:prstGeom>
            <a:effectLst>
              <a:outerShdw blurRad="50800" dist="38100" dir="2700000" algn="tl" rotWithShape="0">
                <a:prstClr val="black">
                  <a:alpha val="40000"/>
                </a:prstClr>
              </a:outerShdw>
            </a:effectLst>
          </p:spPr>
        </p:pic>
      </p:grpSp>
      <p:sp>
        <p:nvSpPr>
          <p:cNvPr id="68" name="TextBox 67">
            <a:extLst>
              <a:ext uri="{FF2B5EF4-FFF2-40B4-BE49-F238E27FC236}">
                <a16:creationId xmlns:a16="http://schemas.microsoft.com/office/drawing/2014/main" id="{59F95945-EBD4-9A43-B9AF-6AAE5B193E74}"/>
              </a:ext>
            </a:extLst>
          </p:cNvPr>
          <p:cNvSpPr txBox="1"/>
          <p:nvPr/>
        </p:nvSpPr>
        <p:spPr>
          <a:xfrm>
            <a:off x="7851679" y="6332389"/>
            <a:ext cx="25076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@david_leaser</a:t>
            </a:r>
          </a:p>
        </p:txBody>
      </p:sp>
      <p:sp>
        <p:nvSpPr>
          <p:cNvPr id="70" name="Rectangle 69">
            <a:extLst>
              <a:ext uri="{FF2B5EF4-FFF2-40B4-BE49-F238E27FC236}">
                <a16:creationId xmlns:a16="http://schemas.microsoft.com/office/drawing/2014/main" id="{BA545062-7CA8-8B46-8FF8-94D08B950147}"/>
              </a:ext>
            </a:extLst>
          </p:cNvPr>
          <p:cNvSpPr/>
          <p:nvPr/>
        </p:nvSpPr>
        <p:spPr>
          <a:xfrm>
            <a:off x="3706439" y="6608758"/>
            <a:ext cx="4066308" cy="215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Calibri" panose="020F0502020204030204"/>
                <a:ea typeface="+mn-ea"/>
                <a:cs typeface="+mn-cs"/>
              </a:rPr>
              <a:t>World Economic Forum, “Future of Jobs,” 2018.</a:t>
            </a:r>
          </a:p>
        </p:txBody>
      </p:sp>
      <p:pic>
        <p:nvPicPr>
          <p:cNvPr id="71" name="Picture 70">
            <a:extLst>
              <a:ext uri="{FF2B5EF4-FFF2-40B4-BE49-F238E27FC236}">
                <a16:creationId xmlns:a16="http://schemas.microsoft.com/office/drawing/2014/main" id="{9DA4CEC4-73FA-714E-BBBB-9102EC3A469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8370" t="16848" r="6962" b="28599"/>
          <a:stretch/>
        </p:blipFill>
        <p:spPr>
          <a:xfrm>
            <a:off x="10581006" y="6126033"/>
            <a:ext cx="1346552" cy="651250"/>
          </a:xfrm>
          <a:prstGeom prst="rect">
            <a:avLst/>
          </a:prstGeom>
        </p:spPr>
      </p:pic>
    </p:spTree>
    <p:extLst>
      <p:ext uri="{BB962C8B-B14F-4D97-AF65-F5344CB8AC3E}">
        <p14:creationId xmlns:p14="http://schemas.microsoft.com/office/powerpoint/2010/main" val="1678469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a:t>
            </a:fld>
            <a:endParaRPr lang="en-US" dirty="0"/>
          </a:p>
        </p:txBody>
      </p:sp>
      <p:sp>
        <p:nvSpPr>
          <p:cNvPr id="3" name="Title 2"/>
          <p:cNvSpPr>
            <a:spLocks noGrp="1"/>
          </p:cNvSpPr>
          <p:nvPr>
            <p:ph type="title"/>
          </p:nvPr>
        </p:nvSpPr>
        <p:spPr/>
        <p:txBody>
          <a:bodyPr/>
          <a:lstStyle/>
          <a:p>
            <a:r>
              <a:rPr lang="en-US" dirty="0"/>
              <a:t>Agenda </a:t>
            </a:r>
          </a:p>
        </p:txBody>
      </p:sp>
      <p:sp>
        <p:nvSpPr>
          <p:cNvPr id="4" name="Content Placeholder 3"/>
          <p:cNvSpPr>
            <a:spLocks noGrp="1"/>
          </p:cNvSpPr>
          <p:nvPr>
            <p:ph idx="1"/>
          </p:nvPr>
        </p:nvSpPr>
        <p:spPr/>
        <p:txBody>
          <a:bodyPr>
            <a:normAutofit fontScale="92500" lnSpcReduction="20000"/>
          </a:bodyPr>
          <a:lstStyle/>
          <a:p>
            <a:pPr marL="742950" indent="-742950">
              <a:buAutoNum type="arabicPeriod"/>
            </a:pPr>
            <a:r>
              <a:rPr lang="en-US" sz="4000" dirty="0"/>
              <a:t>Introductions</a:t>
            </a:r>
          </a:p>
          <a:p>
            <a:pPr marL="742950" indent="-742950">
              <a:buAutoNum type="arabicPeriod"/>
            </a:pPr>
            <a:r>
              <a:rPr lang="en-US" sz="4000" dirty="0"/>
              <a:t>MyInnerGenius (MIG) Assessment tool</a:t>
            </a:r>
          </a:p>
          <a:p>
            <a:pPr marL="742950" indent="-742950">
              <a:buAutoNum type="arabicPeriod"/>
            </a:pPr>
            <a:r>
              <a:rPr lang="en-US" sz="4000" dirty="0"/>
              <a:t>IBM Badge Program</a:t>
            </a:r>
          </a:p>
          <a:p>
            <a:pPr marL="742950" indent="-742950">
              <a:buAutoNum type="arabicPeriod"/>
            </a:pPr>
            <a:r>
              <a:rPr lang="en-US" sz="4000" dirty="0"/>
              <a:t>Open Discussion </a:t>
            </a:r>
          </a:p>
          <a:p>
            <a:pPr marL="742950" indent="-742950">
              <a:buAutoNum type="arabicPeriod"/>
            </a:pPr>
            <a:r>
              <a:rPr lang="en-US" sz="4000" dirty="0"/>
              <a:t>Next Steps and Closing</a:t>
            </a:r>
          </a:p>
          <a:p>
            <a:pPr marL="742950" indent="-742950">
              <a:buAutoNum type="arabicPeriod"/>
            </a:pPr>
            <a:r>
              <a:rPr lang="en-US" sz="4000" dirty="0"/>
              <a:t>Contact Information </a:t>
            </a:r>
          </a:p>
          <a:p>
            <a:pPr marL="0" indent="0">
              <a:buNone/>
            </a:pPr>
            <a:r>
              <a:rPr lang="en-US" sz="4000" dirty="0"/>
              <a:t/>
            </a:r>
            <a:br>
              <a:rPr lang="en-US" sz="4000" dirty="0"/>
            </a:br>
            <a:endParaRPr lang="en-US" sz="4000" dirty="0"/>
          </a:p>
        </p:txBody>
      </p:sp>
    </p:spTree>
    <p:extLst>
      <p:ext uri="{BB962C8B-B14F-4D97-AF65-F5344CB8AC3E}">
        <p14:creationId xmlns:p14="http://schemas.microsoft.com/office/powerpoint/2010/main" val="1130345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4A7D"/>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B1054C-96D1-924E-9BBD-D0F0E8F2C413}"/>
              </a:ext>
            </a:extLst>
          </p:cNvPr>
          <p:cNvSpPr/>
          <p:nvPr/>
        </p:nvSpPr>
        <p:spPr>
          <a:xfrm>
            <a:off x="371641" y="404366"/>
            <a:ext cx="1181179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Arial" panose="020B0604020202020204" pitchFamily="34" charset="0"/>
              </a:rPr>
              <a:t>Strategies to prepare for labor market changes</a:t>
            </a:r>
            <a:endParaRPr kumimoji="0" lang="en-US" sz="40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D6227FB-6021-624C-AFE9-A73F5BBE8E9B}"/>
              </a:ext>
            </a:extLst>
          </p:cNvPr>
          <p:cNvSpPr txBox="1"/>
          <p:nvPr/>
        </p:nvSpPr>
        <p:spPr>
          <a:xfrm>
            <a:off x="5640509" y="6278997"/>
            <a:ext cx="25076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@david_leaser</a:t>
            </a:r>
          </a:p>
        </p:txBody>
      </p:sp>
      <p:pic>
        <p:nvPicPr>
          <p:cNvPr id="11" name="Picture 10">
            <a:extLst>
              <a:ext uri="{FF2B5EF4-FFF2-40B4-BE49-F238E27FC236}">
                <a16:creationId xmlns:a16="http://schemas.microsoft.com/office/drawing/2014/main" id="{6393EEE2-BFA6-3D43-9625-8CB595F034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370" t="16848" r="6962" b="28599"/>
          <a:stretch/>
        </p:blipFill>
        <p:spPr>
          <a:xfrm>
            <a:off x="10581006" y="6126033"/>
            <a:ext cx="1346552" cy="651250"/>
          </a:xfrm>
          <a:prstGeom prst="rect">
            <a:avLst/>
          </a:prstGeom>
        </p:spPr>
      </p:pic>
      <p:sp>
        <p:nvSpPr>
          <p:cNvPr id="2" name="Rectangle 1">
            <a:extLst>
              <a:ext uri="{FF2B5EF4-FFF2-40B4-BE49-F238E27FC236}">
                <a16:creationId xmlns:a16="http://schemas.microsoft.com/office/drawing/2014/main" id="{C6E2C1F8-73F2-704B-B0BE-0EE9EDCB539E}"/>
              </a:ext>
            </a:extLst>
          </p:cNvPr>
          <p:cNvSpPr/>
          <p:nvPr/>
        </p:nvSpPr>
        <p:spPr>
          <a:xfrm>
            <a:off x="9940" y="1632597"/>
            <a:ext cx="2438400" cy="21045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A7F6FDC-6F49-664B-9A0B-2E84FF2D6006}"/>
              </a:ext>
            </a:extLst>
          </p:cNvPr>
          <p:cNvSpPr/>
          <p:nvPr/>
        </p:nvSpPr>
        <p:spPr>
          <a:xfrm>
            <a:off x="2448340" y="1632597"/>
            <a:ext cx="2438400" cy="21045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F641947-9F96-DE4D-B963-6F315B21075B}"/>
              </a:ext>
            </a:extLst>
          </p:cNvPr>
          <p:cNvSpPr/>
          <p:nvPr/>
        </p:nvSpPr>
        <p:spPr>
          <a:xfrm>
            <a:off x="4868241" y="1632597"/>
            <a:ext cx="2438400" cy="21045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22DABA3-36FD-2946-8D10-F96D73E78CFF}"/>
              </a:ext>
            </a:extLst>
          </p:cNvPr>
          <p:cNvSpPr/>
          <p:nvPr/>
        </p:nvSpPr>
        <p:spPr>
          <a:xfrm>
            <a:off x="7306641" y="1632596"/>
            <a:ext cx="2438400" cy="21045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F53972C-34E6-CF46-9556-E440C36A0D88}"/>
              </a:ext>
            </a:extLst>
          </p:cNvPr>
          <p:cNvSpPr/>
          <p:nvPr/>
        </p:nvSpPr>
        <p:spPr>
          <a:xfrm>
            <a:off x="9939" y="3737115"/>
            <a:ext cx="2438400" cy="2104519"/>
          </a:xfrm>
          <a:prstGeom prst="rect">
            <a:avLst/>
          </a:prstGeom>
          <a:solidFill>
            <a:srgbClr val="942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C3F743-906D-B947-A8EA-96E3C6A4351E}"/>
              </a:ext>
            </a:extLst>
          </p:cNvPr>
          <p:cNvSpPr/>
          <p:nvPr/>
        </p:nvSpPr>
        <p:spPr>
          <a:xfrm>
            <a:off x="2448339" y="3737115"/>
            <a:ext cx="2438400" cy="2104519"/>
          </a:xfrm>
          <a:prstGeom prst="rect">
            <a:avLst/>
          </a:prstGeom>
          <a:solidFill>
            <a:srgbClr val="889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1FCDBC4-16F4-374C-BDFD-5CC16210826D}"/>
              </a:ext>
            </a:extLst>
          </p:cNvPr>
          <p:cNvSpPr/>
          <p:nvPr/>
        </p:nvSpPr>
        <p:spPr>
          <a:xfrm>
            <a:off x="4868240" y="3737115"/>
            <a:ext cx="2438400" cy="2104519"/>
          </a:xfrm>
          <a:prstGeom prst="rect">
            <a:avLst/>
          </a:prstGeom>
          <a:solidFill>
            <a:srgbClr val="EBC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5087996-A697-9046-B687-00F46B379B8C}"/>
              </a:ext>
            </a:extLst>
          </p:cNvPr>
          <p:cNvSpPr/>
          <p:nvPr/>
        </p:nvSpPr>
        <p:spPr>
          <a:xfrm>
            <a:off x="7306640" y="3737114"/>
            <a:ext cx="2438400" cy="2104519"/>
          </a:xfrm>
          <a:prstGeom prst="rect">
            <a:avLst/>
          </a:prstGeom>
          <a:solidFill>
            <a:srgbClr val="4E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09B7D36-F281-D541-B6E1-7B8DB644A7E6}"/>
              </a:ext>
            </a:extLst>
          </p:cNvPr>
          <p:cNvSpPr/>
          <p:nvPr/>
        </p:nvSpPr>
        <p:spPr>
          <a:xfrm>
            <a:off x="9939" y="3101677"/>
            <a:ext cx="241990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Career Fit Assessments</a:t>
            </a:r>
            <a:endParaRPr kumimoji="0" lang="en-US" sz="1600" b="1"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8CF0ABC-E005-5C44-86A6-E0D3E895CFA4}"/>
              </a:ext>
            </a:extLst>
          </p:cNvPr>
          <p:cNvSpPr/>
          <p:nvPr/>
        </p:nvSpPr>
        <p:spPr>
          <a:xfrm>
            <a:off x="2429841" y="3101677"/>
            <a:ext cx="241990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Cognitive career coaches</a:t>
            </a:r>
            <a:endParaRPr kumimoji="0" lang="en-US" sz="1600" b="1"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9C135F7-08FD-D84C-876C-9AA5B1A011A9}"/>
              </a:ext>
            </a:extLst>
          </p:cNvPr>
          <p:cNvSpPr/>
          <p:nvPr/>
        </p:nvSpPr>
        <p:spPr>
          <a:xfrm>
            <a:off x="4905239" y="3101677"/>
            <a:ext cx="241990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Adaptive testing and learning</a:t>
            </a:r>
            <a:endParaRPr kumimoji="0" lang="en-US" sz="1600" b="1"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B32DB54-489E-8C40-B0DB-EED27672C909}"/>
              </a:ext>
            </a:extLst>
          </p:cNvPr>
          <p:cNvSpPr/>
          <p:nvPr/>
        </p:nvSpPr>
        <p:spPr>
          <a:xfrm>
            <a:off x="7325141" y="3101677"/>
            <a:ext cx="241990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Personalized AI learning</a:t>
            </a:r>
            <a:endParaRPr kumimoji="0" lang="en-US" sz="1600" b="1"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54A92A9-3376-FA43-AF1A-7059E68B3F3A}"/>
              </a:ext>
            </a:extLst>
          </p:cNvPr>
          <p:cNvSpPr/>
          <p:nvPr/>
        </p:nvSpPr>
        <p:spPr>
          <a:xfrm>
            <a:off x="28437" y="5173946"/>
            <a:ext cx="241990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“First Mile” training</a:t>
            </a:r>
            <a:endParaRPr kumimoji="0" lang="en-US" sz="1600" b="1"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48B526A-0BC3-FE43-A125-FE0CF0AB9676}"/>
              </a:ext>
            </a:extLst>
          </p:cNvPr>
          <p:cNvSpPr/>
          <p:nvPr/>
        </p:nvSpPr>
        <p:spPr>
          <a:xfrm>
            <a:off x="2448339" y="5173946"/>
            <a:ext cx="241990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Scalable experiential learning</a:t>
            </a:r>
            <a:endParaRPr kumimoji="0" lang="en-US" sz="1600" b="1"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AA16A81-2FCA-4947-9194-B784B61AE9B8}"/>
              </a:ext>
            </a:extLst>
          </p:cNvPr>
          <p:cNvSpPr/>
          <p:nvPr/>
        </p:nvSpPr>
        <p:spPr>
          <a:xfrm>
            <a:off x="4923738" y="5173946"/>
            <a:ext cx="241990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Interoperable, sharable credentials</a:t>
            </a:r>
            <a:endParaRPr kumimoji="0" lang="en-US" sz="1600" b="1"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0C3CDB2-EC5B-C74E-B07D-D72D943B95EF}"/>
              </a:ext>
            </a:extLst>
          </p:cNvPr>
          <p:cNvSpPr/>
          <p:nvPr/>
        </p:nvSpPr>
        <p:spPr>
          <a:xfrm>
            <a:off x="7343639" y="5173946"/>
            <a:ext cx="241990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Portable student records</a:t>
            </a:r>
            <a:endParaRPr kumimoji="0" lang="en-US" sz="1600" b="1"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pic>
        <p:nvPicPr>
          <p:cNvPr id="23" name="Picture 22" descr="A close up of a logo&#10;&#10;Description automatically generated">
            <a:extLst>
              <a:ext uri="{FF2B5EF4-FFF2-40B4-BE49-F238E27FC236}">
                <a16:creationId xmlns:a16="http://schemas.microsoft.com/office/drawing/2014/main" id="{A34B0803-12BC-0547-A767-6A33276C8D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7007" y="2066082"/>
            <a:ext cx="855008" cy="964894"/>
          </a:xfrm>
          <a:prstGeom prst="rect">
            <a:avLst/>
          </a:prstGeom>
        </p:spPr>
      </p:pic>
      <p:pic>
        <p:nvPicPr>
          <p:cNvPr id="25" name="Picture 24" descr="A picture containing drawing, light&#10;&#10;Description automatically generated">
            <a:extLst>
              <a:ext uri="{FF2B5EF4-FFF2-40B4-BE49-F238E27FC236}">
                <a16:creationId xmlns:a16="http://schemas.microsoft.com/office/drawing/2014/main" id="{40A614C8-9263-584F-A0E6-127D442406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226" y="2045869"/>
            <a:ext cx="807450" cy="895167"/>
          </a:xfrm>
          <a:prstGeom prst="rect">
            <a:avLst/>
          </a:prstGeom>
        </p:spPr>
      </p:pic>
      <p:pic>
        <p:nvPicPr>
          <p:cNvPr id="27" name="Picture 26" descr="A picture containing plate&#10;&#10;Description automatically generated">
            <a:extLst>
              <a:ext uri="{FF2B5EF4-FFF2-40B4-BE49-F238E27FC236}">
                <a16:creationId xmlns:a16="http://schemas.microsoft.com/office/drawing/2014/main" id="{7BE1C2A5-9BAC-E246-AE7B-4A242EEBB9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19172" y="2066082"/>
            <a:ext cx="862744" cy="865742"/>
          </a:xfrm>
          <a:prstGeom prst="rect">
            <a:avLst/>
          </a:prstGeom>
        </p:spPr>
      </p:pic>
      <p:pic>
        <p:nvPicPr>
          <p:cNvPr id="29" name="Picture 28" descr="A picture containing window, drawing&#10;&#10;Description automatically generated">
            <a:extLst>
              <a:ext uri="{FF2B5EF4-FFF2-40B4-BE49-F238E27FC236}">
                <a16:creationId xmlns:a16="http://schemas.microsoft.com/office/drawing/2014/main" id="{A26CF5EE-C319-4944-9F71-5765B3F7F2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7041" y="2037105"/>
            <a:ext cx="721773" cy="903931"/>
          </a:xfrm>
          <a:prstGeom prst="rect">
            <a:avLst/>
          </a:prstGeom>
        </p:spPr>
      </p:pic>
      <p:pic>
        <p:nvPicPr>
          <p:cNvPr id="31" name="Picture 30" descr="A picture containing drawing, light&#10;&#10;Description automatically generated">
            <a:extLst>
              <a:ext uri="{FF2B5EF4-FFF2-40B4-BE49-F238E27FC236}">
                <a16:creationId xmlns:a16="http://schemas.microsoft.com/office/drawing/2014/main" id="{AE885BD1-6063-9F41-840C-4EBE9EFA24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7255" y="4197185"/>
            <a:ext cx="673686" cy="843708"/>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E1B0B48A-24F2-7C4A-A793-D893A6C9A2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22180" y="4069918"/>
            <a:ext cx="752857" cy="942860"/>
          </a:xfrm>
          <a:prstGeom prst="rect">
            <a:avLst/>
          </a:prstGeom>
        </p:spPr>
      </p:pic>
      <p:pic>
        <p:nvPicPr>
          <p:cNvPr id="35" name="Picture 34" descr="A picture containing drawing, plate&#10;&#10;Description automatically generated">
            <a:extLst>
              <a:ext uri="{FF2B5EF4-FFF2-40B4-BE49-F238E27FC236}">
                <a16:creationId xmlns:a16="http://schemas.microsoft.com/office/drawing/2014/main" id="{614C4D09-FACE-9F41-A407-BDA4F31C98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40509" y="4130910"/>
            <a:ext cx="854428" cy="865169"/>
          </a:xfrm>
          <a:prstGeom prst="rect">
            <a:avLst/>
          </a:prstGeom>
        </p:spPr>
      </p:pic>
      <p:pic>
        <p:nvPicPr>
          <p:cNvPr id="37" name="Picture 36" descr="A close up of a logo&#10;&#10;Description automatically generated">
            <a:extLst>
              <a:ext uri="{FF2B5EF4-FFF2-40B4-BE49-F238E27FC236}">
                <a16:creationId xmlns:a16="http://schemas.microsoft.com/office/drawing/2014/main" id="{888ACB5A-15AA-094C-AE40-0CACDFF6ED1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1692" y="4197184"/>
            <a:ext cx="752857" cy="893283"/>
          </a:xfrm>
          <a:prstGeom prst="rect">
            <a:avLst/>
          </a:prstGeom>
        </p:spPr>
      </p:pic>
      <p:sp>
        <p:nvSpPr>
          <p:cNvPr id="59" name="Rectangle 58">
            <a:extLst>
              <a:ext uri="{FF2B5EF4-FFF2-40B4-BE49-F238E27FC236}">
                <a16:creationId xmlns:a16="http://schemas.microsoft.com/office/drawing/2014/main" id="{12E01105-15D7-C449-9709-180C740FDA67}"/>
              </a:ext>
            </a:extLst>
          </p:cNvPr>
          <p:cNvSpPr/>
          <p:nvPr/>
        </p:nvSpPr>
        <p:spPr>
          <a:xfrm>
            <a:off x="9745040" y="1632596"/>
            <a:ext cx="2438400" cy="2104519"/>
          </a:xfrm>
          <a:prstGeom prst="rect">
            <a:avLst/>
          </a:prstGeom>
          <a:solidFill>
            <a:srgbClr val="E95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41C5DB4C-3CBA-CA43-9B2E-11E3518D2716}"/>
              </a:ext>
            </a:extLst>
          </p:cNvPr>
          <p:cNvSpPr/>
          <p:nvPr/>
        </p:nvSpPr>
        <p:spPr>
          <a:xfrm>
            <a:off x="9745039" y="3737114"/>
            <a:ext cx="2438400" cy="21045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9060D798-37AD-8F49-BA0A-F0586F34FDBE}"/>
              </a:ext>
            </a:extLst>
          </p:cNvPr>
          <p:cNvSpPr/>
          <p:nvPr/>
        </p:nvSpPr>
        <p:spPr>
          <a:xfrm>
            <a:off x="9763540" y="3101677"/>
            <a:ext cx="241990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AI Chatbots</a:t>
            </a:r>
            <a:endParaRPr kumimoji="0" lang="en-US" sz="1600" b="1"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50EAADAC-1E25-B849-85C5-9852D8EF112B}"/>
              </a:ext>
            </a:extLst>
          </p:cNvPr>
          <p:cNvSpPr/>
          <p:nvPr/>
        </p:nvSpPr>
        <p:spPr>
          <a:xfrm>
            <a:off x="9782038" y="5173946"/>
            <a:ext cx="241990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Social Learning</a:t>
            </a:r>
            <a:endParaRPr kumimoji="0" lang="en-US" sz="1600" b="1"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pic>
        <p:nvPicPr>
          <p:cNvPr id="63" name="Picture 62">
            <a:extLst>
              <a:ext uri="{FF2B5EF4-FFF2-40B4-BE49-F238E27FC236}">
                <a16:creationId xmlns:a16="http://schemas.microsoft.com/office/drawing/2014/main" id="{51925EBB-8D27-7E47-9DAB-8D4D4CE453F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10531072" y="2066082"/>
            <a:ext cx="893700" cy="891575"/>
          </a:xfrm>
          <a:prstGeom prst="rect">
            <a:avLst/>
          </a:prstGeom>
        </p:spPr>
      </p:pic>
      <p:pic>
        <p:nvPicPr>
          <p:cNvPr id="64" name="Picture 63">
            <a:extLst>
              <a:ext uri="{FF2B5EF4-FFF2-40B4-BE49-F238E27FC236}">
                <a16:creationId xmlns:a16="http://schemas.microsoft.com/office/drawing/2014/main" id="{7748D094-3A3E-AB46-B71D-7C709ABF4A0E}"/>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0660091" y="4243503"/>
            <a:ext cx="752858" cy="751068"/>
          </a:xfrm>
          <a:prstGeom prst="rect">
            <a:avLst/>
          </a:prstGeom>
        </p:spPr>
      </p:pic>
    </p:spTree>
    <p:extLst>
      <p:ext uri="{BB962C8B-B14F-4D97-AF65-F5344CB8AC3E}">
        <p14:creationId xmlns:p14="http://schemas.microsoft.com/office/powerpoint/2010/main" val="4231044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560673" y="322392"/>
            <a:ext cx="11394284" cy="104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auto" latinLnBrk="0" hangingPunct="1">
              <a:lnSpc>
                <a:spcPts val="37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34A7D"/>
                </a:solidFill>
                <a:effectLst/>
                <a:uLnTx/>
                <a:uFillTx/>
                <a:latin typeface="Calibri" panose="020F0502020204030204"/>
                <a:ea typeface="Arial" charset="0"/>
                <a:cs typeface="Arial" charset="0"/>
              </a:rPr>
              <a:t>Changes in the labor market required us to change and rethink how we would meet the market demand for talent</a:t>
            </a:r>
          </a:p>
        </p:txBody>
      </p:sp>
      <p:sp>
        <p:nvSpPr>
          <p:cNvPr id="81" name="TextBox 88"/>
          <p:cNvSpPr txBox="1">
            <a:spLocks noChangeArrowheads="1"/>
          </p:cNvSpPr>
          <p:nvPr/>
        </p:nvSpPr>
        <p:spPr bwMode="auto">
          <a:xfrm>
            <a:off x="8750299" y="3073306"/>
            <a:ext cx="27018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42021"/>
                </a:solidFill>
                <a:effectLst/>
                <a:uLnTx/>
                <a:uFillTx/>
                <a:latin typeface="Calibri" panose="020F0502020204030204"/>
                <a:ea typeface="Arial" charset="0"/>
                <a:cs typeface="Arial" charset="0"/>
              </a:rPr>
              <a:t>Line of Business </a:t>
            </a:r>
            <a:r>
              <a:rPr kumimoji="0" lang="en-US" altLang="en-US" sz="18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Jobs </a:t>
            </a:r>
            <a:br>
              <a:rPr kumimoji="0" lang="en-US" altLang="en-US" sz="18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br>
            <a:r>
              <a:rPr kumimoji="0" lang="en-US" altLang="en-US" sz="18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now require IT skills </a:t>
            </a:r>
          </a:p>
        </p:txBody>
      </p:sp>
      <p:sp>
        <p:nvSpPr>
          <p:cNvPr id="82" name="TextBox 89"/>
          <p:cNvSpPr txBox="1">
            <a:spLocks noChangeArrowheads="1"/>
          </p:cNvSpPr>
          <p:nvPr/>
        </p:nvSpPr>
        <p:spPr bwMode="auto">
          <a:xfrm>
            <a:off x="4693443" y="5566141"/>
            <a:ext cx="26447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Gig Economy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requires a skills registry</a:t>
            </a:r>
          </a:p>
        </p:txBody>
      </p:sp>
      <p:sp>
        <p:nvSpPr>
          <p:cNvPr id="83" name="TextBox 90"/>
          <p:cNvSpPr txBox="1">
            <a:spLocks noChangeArrowheads="1"/>
          </p:cNvSpPr>
          <p:nvPr/>
        </p:nvSpPr>
        <p:spPr bwMode="auto">
          <a:xfrm>
            <a:off x="431239" y="3199442"/>
            <a:ext cx="312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42021"/>
                </a:solidFill>
                <a:effectLst/>
                <a:uLnTx/>
                <a:uFillTx/>
                <a:latin typeface="Calibri" panose="020F0502020204030204"/>
                <a:ea typeface="Arial" charset="0"/>
                <a:cs typeface="Arial" charset="0"/>
              </a:rPr>
              <a:t>Rapid Technology Change</a:t>
            </a:r>
            <a:endParaRPr kumimoji="0" lang="en-US" altLang="en-US" sz="1800" b="1" i="0" u="none" strike="noStrike" kern="1200" cap="none" spc="0" normalizeH="0" baseline="0" noProof="0" dirty="0">
              <a:ln>
                <a:noFill/>
              </a:ln>
              <a:solidFill>
                <a:srgbClr val="242021"/>
              </a:solidFill>
              <a:effectLst/>
              <a:uLnTx/>
              <a:uFillTx/>
              <a:latin typeface="Calibri" panose="020F0502020204030204"/>
              <a:ea typeface="Arial" charset="0"/>
              <a:cs typeface="Arial"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requires “liquid skills” </a:t>
            </a:r>
          </a:p>
        </p:txBody>
      </p:sp>
      <p:sp>
        <p:nvSpPr>
          <p:cNvPr id="84" name="TextBox 91"/>
          <p:cNvSpPr txBox="1">
            <a:spLocks noChangeArrowheads="1"/>
          </p:cNvSpPr>
          <p:nvPr/>
        </p:nvSpPr>
        <p:spPr bwMode="auto">
          <a:xfrm>
            <a:off x="431238" y="5566141"/>
            <a:ext cx="28511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Rise of Teams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require expertise location</a:t>
            </a:r>
          </a:p>
        </p:txBody>
      </p:sp>
      <p:sp>
        <p:nvSpPr>
          <p:cNvPr id="85" name="TextBox 90"/>
          <p:cNvSpPr txBox="1">
            <a:spLocks noChangeArrowheads="1"/>
          </p:cNvSpPr>
          <p:nvPr/>
        </p:nvSpPr>
        <p:spPr bwMode="auto">
          <a:xfrm>
            <a:off x="4741862" y="3087453"/>
            <a:ext cx="24209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Shadow IT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decentralizes IT</a:t>
            </a:r>
          </a:p>
        </p:txBody>
      </p:sp>
      <p:sp>
        <p:nvSpPr>
          <p:cNvPr id="86" name="TextBox 90"/>
          <p:cNvSpPr txBox="1">
            <a:spLocks noChangeArrowheads="1"/>
          </p:cNvSpPr>
          <p:nvPr/>
        </p:nvSpPr>
        <p:spPr bwMode="auto">
          <a:xfrm>
            <a:off x="8885158" y="5566141"/>
            <a:ext cx="25669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New collar jobs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require new credentials</a:t>
            </a:r>
          </a:p>
        </p:txBody>
      </p:sp>
      <p:pic>
        <p:nvPicPr>
          <p:cNvPr id="87"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3199" y="4178851"/>
            <a:ext cx="1589232" cy="12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4"/>
          <p:cNvPicPr>
            <a:picLocks noChangeAspect="1"/>
          </p:cNvPicPr>
          <p:nvPr/>
        </p:nvPicPr>
        <p:blipFill rotWithShape="1">
          <a:blip r:embed="rId4" cstate="email">
            <a:extLst>
              <a:ext uri="{28A0092B-C50C-407E-A947-70E740481C1C}">
                <a14:useLocalDpi xmlns:a14="http://schemas.microsoft.com/office/drawing/2010/main"/>
              </a:ext>
            </a:extLst>
          </a:blip>
          <a:srcRect t="-1" b="27277"/>
          <a:stretch/>
        </p:blipFill>
        <p:spPr bwMode="auto">
          <a:xfrm>
            <a:off x="9717858" y="1485189"/>
            <a:ext cx="795475" cy="149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 name="Group 5"/>
          <p:cNvGrpSpPr>
            <a:grpSpLocks/>
          </p:cNvGrpSpPr>
          <p:nvPr/>
        </p:nvGrpSpPr>
        <p:grpSpPr bwMode="auto">
          <a:xfrm>
            <a:off x="1194587" y="4239168"/>
            <a:ext cx="1310166" cy="1233487"/>
            <a:chOff x="2361713" y="2402572"/>
            <a:chExt cx="3916395" cy="3689152"/>
          </a:xfrm>
        </p:grpSpPr>
        <p:sp>
          <p:nvSpPr>
            <p:cNvPr id="90" name="Oval 89"/>
            <p:cNvSpPr/>
            <p:nvPr/>
          </p:nvSpPr>
          <p:spPr>
            <a:xfrm>
              <a:off x="2692796" y="2847081"/>
              <a:ext cx="3259889" cy="2967177"/>
            </a:xfrm>
            <a:prstGeom prst="ellipse">
              <a:avLst/>
            </a:prstGeom>
            <a:noFill/>
            <a:ln w="7620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91" name="Group 7"/>
            <p:cNvGrpSpPr>
              <a:grpSpLocks/>
            </p:cNvGrpSpPr>
            <p:nvPr/>
          </p:nvGrpSpPr>
          <p:grpSpPr bwMode="auto">
            <a:xfrm>
              <a:off x="2413297" y="4705405"/>
              <a:ext cx="1229903" cy="1386319"/>
              <a:chOff x="6104888" y="4932277"/>
              <a:chExt cx="1229903" cy="1386319"/>
            </a:xfrm>
          </p:grpSpPr>
          <p:cxnSp>
            <p:nvCxnSpPr>
              <p:cNvPr id="140" name="Straight Connector 139"/>
              <p:cNvCxnSpPr/>
              <p:nvPr/>
            </p:nvCxnSpPr>
            <p:spPr>
              <a:xfrm flipV="1">
                <a:off x="6381556" y="5072835"/>
                <a:ext cx="353722" cy="232165"/>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V="1">
                <a:off x="6687171" y="5228556"/>
                <a:ext cx="189595" cy="35390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6381556" y="5389938"/>
                <a:ext cx="653677" cy="34541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flipV="1">
                <a:off x="6941850" y="5183256"/>
                <a:ext cx="200914" cy="42185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7001276" y="5857099"/>
                <a:ext cx="147148" cy="203852"/>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6299494" y="5392770"/>
                <a:ext cx="574442" cy="66818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6876766" y="5183256"/>
                <a:ext cx="65084" cy="86070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6104239" y="5132293"/>
                <a:ext cx="316934" cy="31710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8" name="Oval 147"/>
              <p:cNvSpPr/>
              <p:nvPr/>
            </p:nvSpPr>
            <p:spPr>
              <a:xfrm>
                <a:off x="7018255" y="5585297"/>
                <a:ext cx="316934" cy="317103"/>
              </a:xfrm>
              <a:prstGeom prst="ellipse">
                <a:avLst/>
              </a:prstGeom>
              <a:solidFill>
                <a:srgbClr val="1C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9" name="Oval 148"/>
              <p:cNvSpPr/>
              <p:nvPr/>
            </p:nvSpPr>
            <p:spPr>
              <a:xfrm>
                <a:off x="6783383" y="6001493"/>
                <a:ext cx="316934" cy="31710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0" name="Oval 149"/>
              <p:cNvSpPr/>
              <p:nvPr/>
            </p:nvSpPr>
            <p:spPr>
              <a:xfrm>
                <a:off x="6310813" y="5500358"/>
                <a:ext cx="472570" cy="46999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1" name="Oval 150"/>
              <p:cNvSpPr/>
              <p:nvPr/>
            </p:nvSpPr>
            <p:spPr>
              <a:xfrm>
                <a:off x="6715469" y="4931271"/>
                <a:ext cx="316934" cy="317103"/>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92" name="Group 8"/>
            <p:cNvGrpSpPr>
              <a:grpSpLocks/>
            </p:cNvGrpSpPr>
            <p:nvPr/>
          </p:nvGrpSpPr>
          <p:grpSpPr bwMode="auto">
            <a:xfrm>
              <a:off x="2361713" y="2402572"/>
              <a:ext cx="1449450" cy="1503883"/>
              <a:chOff x="8570121" y="1119519"/>
              <a:chExt cx="1449450" cy="1503883"/>
            </a:xfrm>
          </p:grpSpPr>
          <p:cxnSp>
            <p:nvCxnSpPr>
              <p:cNvPr id="123" name="Straight Connector 122"/>
              <p:cNvCxnSpPr/>
              <p:nvPr/>
            </p:nvCxnSpPr>
            <p:spPr>
              <a:xfrm flipV="1">
                <a:off x="9068160" y="1261083"/>
                <a:ext cx="350891" cy="232165"/>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8711609" y="1909444"/>
                <a:ext cx="311274" cy="28313"/>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9370946" y="1416802"/>
                <a:ext cx="189593" cy="35391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9068160" y="1578186"/>
                <a:ext cx="650846" cy="34541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flipV="1">
                <a:off x="9625625" y="1371502"/>
                <a:ext cx="200913" cy="42186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9209648" y="2025527"/>
                <a:ext cx="551805" cy="33409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9685049" y="2045345"/>
                <a:ext cx="149979" cy="201022"/>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8708780" y="1968902"/>
                <a:ext cx="311274" cy="404872"/>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8986098" y="1581016"/>
                <a:ext cx="571613" cy="66535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2" name="Oval 131"/>
              <p:cNvSpPr/>
              <p:nvPr/>
            </p:nvSpPr>
            <p:spPr>
              <a:xfrm>
                <a:off x="8570121" y="1855651"/>
                <a:ext cx="195255" cy="195357"/>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33" name="Straight Connector 132"/>
              <p:cNvCxnSpPr/>
              <p:nvPr/>
            </p:nvCxnSpPr>
            <p:spPr>
              <a:xfrm>
                <a:off x="9560539" y="1371502"/>
                <a:ext cx="65086" cy="86070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4" name="Oval 133"/>
              <p:cNvSpPr/>
              <p:nvPr/>
            </p:nvSpPr>
            <p:spPr>
              <a:xfrm>
                <a:off x="8790843" y="1320539"/>
                <a:ext cx="314105" cy="31710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5" name="Oval 134"/>
              <p:cNvSpPr/>
              <p:nvPr/>
            </p:nvSpPr>
            <p:spPr>
              <a:xfrm>
                <a:off x="9704858" y="1773543"/>
                <a:ext cx="314103" cy="317103"/>
              </a:xfrm>
              <a:prstGeom prst="ellipse">
                <a:avLst/>
              </a:prstGeom>
              <a:solidFill>
                <a:srgbClr val="1C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6" name="Oval 135"/>
              <p:cNvSpPr/>
              <p:nvPr/>
            </p:nvSpPr>
            <p:spPr>
              <a:xfrm>
                <a:off x="9469987" y="2189741"/>
                <a:ext cx="314105" cy="314271"/>
              </a:xfrm>
              <a:prstGeom prst="ellipse">
                <a:avLst/>
              </a:prstGeom>
              <a:solidFill>
                <a:srgbClr val="1C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7" name="Oval 136"/>
              <p:cNvSpPr/>
              <p:nvPr/>
            </p:nvSpPr>
            <p:spPr>
              <a:xfrm>
                <a:off x="8940821" y="2308655"/>
                <a:ext cx="316934" cy="3142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8" name="Oval 137"/>
              <p:cNvSpPr/>
              <p:nvPr/>
            </p:nvSpPr>
            <p:spPr>
              <a:xfrm>
                <a:off x="8997417" y="1688605"/>
                <a:ext cx="469741" cy="469992"/>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9" name="Oval 138"/>
              <p:cNvSpPr/>
              <p:nvPr/>
            </p:nvSpPr>
            <p:spPr>
              <a:xfrm>
                <a:off x="9402072" y="1119519"/>
                <a:ext cx="314105" cy="314271"/>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93" name="Group 9"/>
            <p:cNvGrpSpPr>
              <a:grpSpLocks/>
            </p:cNvGrpSpPr>
            <p:nvPr/>
          </p:nvGrpSpPr>
          <p:grpSpPr bwMode="auto">
            <a:xfrm>
              <a:off x="4828658" y="4694654"/>
              <a:ext cx="1449450" cy="1386319"/>
              <a:chOff x="9173201" y="5616481"/>
              <a:chExt cx="1449450" cy="1386319"/>
            </a:xfrm>
          </p:grpSpPr>
          <p:cxnSp>
            <p:nvCxnSpPr>
              <p:cNvPr id="109" name="Straight Connector 108"/>
              <p:cNvCxnSpPr/>
              <p:nvPr/>
            </p:nvCxnSpPr>
            <p:spPr>
              <a:xfrm flipV="1">
                <a:off x="9671850" y="5759297"/>
                <a:ext cx="350891" cy="229332"/>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V="1">
                <a:off x="9315299" y="6407658"/>
                <a:ext cx="311274" cy="28313"/>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9974635" y="5915016"/>
                <a:ext cx="189593" cy="35391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9671850" y="6076400"/>
                <a:ext cx="650846" cy="34541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flipV="1">
                <a:off x="10229314" y="5869716"/>
                <a:ext cx="200913" cy="42186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V="1">
                <a:off x="10288739" y="6543559"/>
                <a:ext cx="149979" cy="20102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9589787" y="6079230"/>
                <a:ext cx="571613" cy="66535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6" name="Oval 115"/>
              <p:cNvSpPr/>
              <p:nvPr/>
            </p:nvSpPr>
            <p:spPr>
              <a:xfrm>
                <a:off x="9173811" y="6353865"/>
                <a:ext cx="195255" cy="192527"/>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17" name="Straight Connector 116"/>
              <p:cNvCxnSpPr/>
              <p:nvPr/>
            </p:nvCxnSpPr>
            <p:spPr>
              <a:xfrm>
                <a:off x="10164229" y="5869716"/>
                <a:ext cx="65086" cy="86070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9394532" y="5818753"/>
                <a:ext cx="314105" cy="314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9" name="Oval 118"/>
              <p:cNvSpPr/>
              <p:nvPr/>
            </p:nvSpPr>
            <p:spPr>
              <a:xfrm>
                <a:off x="10308548" y="6271757"/>
                <a:ext cx="314103" cy="314272"/>
              </a:xfrm>
              <a:prstGeom prst="ellipse">
                <a:avLst/>
              </a:prstGeom>
              <a:solidFill>
                <a:srgbClr val="1C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0" name="Oval 119"/>
              <p:cNvSpPr/>
              <p:nvPr/>
            </p:nvSpPr>
            <p:spPr>
              <a:xfrm>
                <a:off x="10073676" y="6687955"/>
                <a:ext cx="314105" cy="314271"/>
              </a:xfrm>
              <a:prstGeom prst="ellipse">
                <a:avLst/>
              </a:prstGeom>
              <a:solidFill>
                <a:srgbClr val="1C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1" name="Oval 120"/>
              <p:cNvSpPr/>
              <p:nvPr/>
            </p:nvSpPr>
            <p:spPr>
              <a:xfrm>
                <a:off x="9601106" y="6186818"/>
                <a:ext cx="469741" cy="469992"/>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2" name="Oval 121"/>
              <p:cNvSpPr/>
              <p:nvPr/>
            </p:nvSpPr>
            <p:spPr>
              <a:xfrm>
                <a:off x="10005762" y="5617733"/>
                <a:ext cx="314105" cy="31427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94" name="Group 10"/>
            <p:cNvGrpSpPr>
              <a:grpSpLocks/>
            </p:cNvGrpSpPr>
            <p:nvPr/>
          </p:nvGrpSpPr>
          <p:grpSpPr bwMode="auto">
            <a:xfrm>
              <a:off x="4674601" y="2419694"/>
              <a:ext cx="1449450" cy="1386319"/>
              <a:chOff x="10325292" y="1592425"/>
              <a:chExt cx="1449450" cy="1386319"/>
            </a:xfrm>
          </p:grpSpPr>
          <p:cxnSp>
            <p:nvCxnSpPr>
              <p:cNvPr id="95" name="Straight Connector 94"/>
              <p:cNvCxnSpPr/>
              <p:nvPr/>
            </p:nvCxnSpPr>
            <p:spPr>
              <a:xfrm flipV="1">
                <a:off x="10822361" y="1733855"/>
                <a:ext cx="353720" cy="232165"/>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0465811" y="2385048"/>
                <a:ext cx="311274" cy="2548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11127976" y="1889574"/>
                <a:ext cx="189593" cy="35391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822361" y="2050958"/>
                <a:ext cx="653675" cy="345416"/>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11382655" y="1844274"/>
                <a:ext cx="200913" cy="42186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11442079" y="2518117"/>
                <a:ext cx="147148" cy="203852"/>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0740297" y="2053788"/>
                <a:ext cx="574443" cy="668181"/>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10324322" y="2328423"/>
                <a:ext cx="195253" cy="195357"/>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03" name="Straight Connector 102"/>
              <p:cNvCxnSpPr/>
              <p:nvPr/>
            </p:nvCxnSpPr>
            <p:spPr>
              <a:xfrm>
                <a:off x="11317569" y="1844274"/>
                <a:ext cx="65086" cy="860708"/>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4" name="Oval 103"/>
              <p:cNvSpPr/>
              <p:nvPr/>
            </p:nvSpPr>
            <p:spPr>
              <a:xfrm>
                <a:off x="10545044" y="1793311"/>
                <a:ext cx="314103" cy="31710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5" name="Oval 104"/>
              <p:cNvSpPr/>
              <p:nvPr/>
            </p:nvSpPr>
            <p:spPr>
              <a:xfrm>
                <a:off x="11459058" y="2246315"/>
                <a:ext cx="316934" cy="317103"/>
              </a:xfrm>
              <a:prstGeom prst="ellipse">
                <a:avLst/>
              </a:prstGeom>
              <a:solidFill>
                <a:srgbClr val="1C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6" name="Oval 105"/>
              <p:cNvSpPr/>
              <p:nvPr/>
            </p:nvSpPr>
            <p:spPr>
              <a:xfrm>
                <a:off x="11224188" y="2662513"/>
                <a:ext cx="316934" cy="317103"/>
              </a:xfrm>
              <a:prstGeom prst="ellipse">
                <a:avLst/>
              </a:prstGeom>
              <a:solidFill>
                <a:srgbClr val="1C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7" name="Oval 106"/>
              <p:cNvSpPr/>
              <p:nvPr/>
            </p:nvSpPr>
            <p:spPr>
              <a:xfrm>
                <a:off x="10751616" y="2161377"/>
                <a:ext cx="469741" cy="469992"/>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8" name="Oval 107"/>
              <p:cNvSpPr/>
              <p:nvPr/>
            </p:nvSpPr>
            <p:spPr>
              <a:xfrm>
                <a:off x="11156274" y="1592291"/>
                <a:ext cx="316934" cy="317103"/>
              </a:xfrm>
              <a:prstGeom prst="ellipse">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pic>
        <p:nvPicPr>
          <p:cNvPr id="152" name="Picture 8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0716" y="1664640"/>
            <a:ext cx="2401738" cy="154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t="10886" b="6640"/>
          <a:stretch/>
        </p:blipFill>
        <p:spPr>
          <a:xfrm>
            <a:off x="5399699" y="1664640"/>
            <a:ext cx="1180158" cy="1332816"/>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39970" y="4089567"/>
            <a:ext cx="1554480" cy="1383088"/>
          </a:xfrm>
          <a:prstGeom prst="rect">
            <a:avLst/>
          </a:prstGeom>
        </p:spPr>
      </p:pic>
      <p:sp>
        <p:nvSpPr>
          <p:cNvPr id="78" name="TextBox 77"/>
          <p:cNvSpPr txBox="1"/>
          <p:nvPr/>
        </p:nvSpPr>
        <p:spPr>
          <a:xfrm>
            <a:off x="3746419" y="1689654"/>
            <a:ext cx="10922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42021"/>
                </a:solidFill>
                <a:effectLst/>
                <a:uLnTx/>
                <a:uFillTx/>
                <a:latin typeface="Calibri" panose="020F0502020204030204"/>
                <a:ea typeface="+mn-ea"/>
                <a:cs typeface="+mn-cs"/>
              </a:rPr>
              <a:t>+</a:t>
            </a:r>
          </a:p>
        </p:txBody>
      </p:sp>
      <p:sp>
        <p:nvSpPr>
          <p:cNvPr id="79" name="TextBox 78"/>
          <p:cNvSpPr txBox="1"/>
          <p:nvPr/>
        </p:nvSpPr>
        <p:spPr>
          <a:xfrm>
            <a:off x="7612142" y="1665917"/>
            <a:ext cx="10922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42021"/>
                </a:solidFill>
                <a:effectLst/>
                <a:uLnTx/>
                <a:uFillTx/>
                <a:latin typeface="Calibri" panose="020F0502020204030204"/>
                <a:ea typeface="+mn-ea"/>
                <a:cs typeface="+mn-cs"/>
              </a:rPr>
              <a:t>+</a:t>
            </a:r>
          </a:p>
        </p:txBody>
      </p:sp>
      <p:sp>
        <p:nvSpPr>
          <p:cNvPr id="80" name="TextBox 79"/>
          <p:cNvSpPr txBox="1"/>
          <p:nvPr/>
        </p:nvSpPr>
        <p:spPr>
          <a:xfrm>
            <a:off x="3720700" y="4278464"/>
            <a:ext cx="10922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42021"/>
                </a:solidFill>
                <a:effectLst/>
                <a:uLnTx/>
                <a:uFillTx/>
                <a:latin typeface="Calibri" panose="020F0502020204030204"/>
                <a:ea typeface="+mn-ea"/>
                <a:cs typeface="+mn-cs"/>
              </a:rPr>
              <a:t>+</a:t>
            </a:r>
          </a:p>
        </p:txBody>
      </p:sp>
      <p:sp>
        <p:nvSpPr>
          <p:cNvPr id="153" name="TextBox 152"/>
          <p:cNvSpPr txBox="1"/>
          <p:nvPr/>
        </p:nvSpPr>
        <p:spPr>
          <a:xfrm>
            <a:off x="7586423" y="4254727"/>
            <a:ext cx="10922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242021"/>
                </a:solidFill>
                <a:effectLst/>
                <a:uLnTx/>
                <a:uFillTx/>
                <a:latin typeface="Calibri" panose="020F0502020204030204"/>
                <a:ea typeface="+mn-ea"/>
                <a:cs typeface="+mn-cs"/>
              </a:rPr>
              <a:t>+</a:t>
            </a:r>
          </a:p>
        </p:txBody>
      </p:sp>
      <p:pic>
        <p:nvPicPr>
          <p:cNvPr id="154" name="Picture 15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866125" y="6272915"/>
            <a:ext cx="1160775" cy="516223"/>
          </a:xfrm>
          <a:prstGeom prst="rect">
            <a:avLst/>
          </a:prstGeom>
        </p:spPr>
      </p:pic>
    </p:spTree>
    <p:extLst>
      <p:ext uri="{BB962C8B-B14F-4D97-AF65-F5344CB8AC3E}">
        <p14:creationId xmlns:p14="http://schemas.microsoft.com/office/powerpoint/2010/main" val="344848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7287" y="1419707"/>
            <a:ext cx="237217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Digital emblem </a:t>
            </a:r>
            <a:r>
              <a:rPr kumimoji="0" lang="en-US" sz="1800" b="0"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which provides timely symbol of skills and achievements</a:t>
            </a:r>
          </a:p>
        </p:txBody>
      </p:sp>
      <p:grpSp>
        <p:nvGrpSpPr>
          <p:cNvPr id="9" name="Group 8"/>
          <p:cNvGrpSpPr/>
          <p:nvPr/>
        </p:nvGrpSpPr>
        <p:grpSpPr>
          <a:xfrm>
            <a:off x="3774906" y="1370193"/>
            <a:ext cx="4552727" cy="4342125"/>
            <a:chOff x="2155196" y="1569029"/>
            <a:chExt cx="4816146" cy="459335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5196" y="1569029"/>
              <a:ext cx="4816146" cy="4593359"/>
            </a:xfrm>
            <a:prstGeom prst="rect">
              <a:avLst/>
            </a:prstGeom>
            <a:ln>
              <a:solidFill>
                <a:schemeClr val="bg2"/>
              </a:solidFill>
            </a:ln>
            <a:effectLst>
              <a:outerShdw blurRad="50800" dist="38100" dir="2700000" algn="tl" rotWithShape="0">
                <a:prstClr val="black">
                  <a:alpha val="40000"/>
                </a:prstClr>
              </a:outerShdw>
            </a:effectLst>
          </p:spPr>
        </p:pic>
        <p:pic>
          <p:nvPicPr>
            <p:cNvPr id="1026" name="Picture 2" descr="http://mybocavet.com/art/Social-Media-Icons-Transparent.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97389" y="4038107"/>
              <a:ext cx="724036" cy="2345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12547" y="3814969"/>
              <a:ext cx="532015" cy="236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dirty="0">
                  <a:ln>
                    <a:noFill/>
                  </a:ln>
                  <a:solidFill>
                    <a:srgbClr val="F3F4F4">
                      <a:lumMod val="75000"/>
                    </a:srgbClr>
                  </a:solidFill>
                  <a:effectLst/>
                  <a:uLnTx/>
                  <a:uFillTx/>
                  <a:latin typeface="Calibri" panose="020F0502020204030204"/>
                  <a:ea typeface="+mn-ea"/>
                  <a:cs typeface="+mn-cs"/>
                </a:rPr>
                <a:t>SHARE</a:t>
              </a:r>
            </a:p>
          </p:txBody>
        </p:sp>
      </p:grpSp>
      <p:cxnSp>
        <p:nvCxnSpPr>
          <p:cNvPr id="12" name="Straight Arrow Connector 11"/>
          <p:cNvCxnSpPr/>
          <p:nvPr/>
        </p:nvCxnSpPr>
        <p:spPr bwMode="auto">
          <a:xfrm>
            <a:off x="2704598" y="1629803"/>
            <a:ext cx="1187178" cy="811163"/>
          </a:xfrm>
          <a:prstGeom prst="straightConnector1">
            <a:avLst/>
          </a:prstGeom>
          <a:solidFill>
            <a:srgbClr val="33CCFF"/>
          </a:solidFill>
          <a:ln w="31750" cap="flat" cmpd="sng" algn="ctr">
            <a:solidFill>
              <a:srgbClr val="5B9BD5"/>
            </a:solidFill>
            <a:prstDash val="solid"/>
            <a:round/>
            <a:headEnd type="none" w="med" len="med"/>
            <a:tailEnd type="triangle"/>
          </a:ln>
          <a:effectLst/>
        </p:spPr>
      </p:cxnSp>
      <p:sp>
        <p:nvSpPr>
          <p:cNvPr id="13" name="Rectangle 12"/>
          <p:cNvSpPr/>
          <p:nvPr/>
        </p:nvSpPr>
        <p:spPr>
          <a:xfrm>
            <a:off x="437287" y="2921209"/>
            <a:ext cx="226731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Contains </a:t>
            </a:r>
            <a:r>
              <a:rPr kumimoji="0" lang="en-US" sz="1800" b="1"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metadata</a:t>
            </a:r>
            <a:r>
              <a:rPr kumimoji="0" lang="en-US" sz="1800" b="0"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 with skills tags and accomplishments</a:t>
            </a:r>
          </a:p>
        </p:txBody>
      </p:sp>
      <p:sp>
        <p:nvSpPr>
          <p:cNvPr id="18" name="Rectangle 17"/>
          <p:cNvSpPr/>
          <p:nvPr/>
        </p:nvSpPr>
        <p:spPr>
          <a:xfrm>
            <a:off x="9126168" y="3117959"/>
            <a:ext cx="25755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Easy to share </a:t>
            </a:r>
            <a:r>
              <a:rPr kumimoji="0" lang="en-US" sz="1800" b="0"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in social media: LinkedIn, Twitter, FB, blogs</a:t>
            </a:r>
          </a:p>
        </p:txBody>
      </p:sp>
      <p:cxnSp>
        <p:nvCxnSpPr>
          <p:cNvPr id="20" name="Straight Arrow Connector 19"/>
          <p:cNvCxnSpPr/>
          <p:nvPr/>
        </p:nvCxnSpPr>
        <p:spPr bwMode="auto">
          <a:xfrm flipH="1">
            <a:off x="7320815" y="3382874"/>
            <a:ext cx="1805352" cy="643397"/>
          </a:xfrm>
          <a:prstGeom prst="straightConnector1">
            <a:avLst/>
          </a:prstGeom>
          <a:solidFill>
            <a:srgbClr val="33CCFF"/>
          </a:solidFill>
          <a:ln w="31750" cap="flat" cmpd="sng" algn="ctr">
            <a:solidFill>
              <a:srgbClr val="5B9BD5"/>
            </a:solidFill>
            <a:prstDash val="solid"/>
            <a:round/>
            <a:headEnd type="none" w="med" len="med"/>
            <a:tailEnd type="triangle"/>
          </a:ln>
          <a:effectLst/>
        </p:spPr>
      </p:cxnSp>
      <p:cxnSp>
        <p:nvCxnSpPr>
          <p:cNvPr id="22" name="Straight Arrow Connector 21"/>
          <p:cNvCxnSpPr/>
          <p:nvPr/>
        </p:nvCxnSpPr>
        <p:spPr bwMode="auto">
          <a:xfrm>
            <a:off x="2809460" y="3232702"/>
            <a:ext cx="2080591" cy="483727"/>
          </a:xfrm>
          <a:prstGeom prst="straightConnector1">
            <a:avLst/>
          </a:prstGeom>
          <a:solidFill>
            <a:srgbClr val="33CCFF"/>
          </a:solidFill>
          <a:ln w="31750" cap="flat" cmpd="sng" algn="ctr">
            <a:solidFill>
              <a:srgbClr val="5B9BD5"/>
            </a:solidFill>
            <a:prstDash val="solid"/>
            <a:round/>
            <a:headEnd type="none" w="med" len="med"/>
            <a:tailEnd type="triangle"/>
          </a:ln>
          <a:effectLst/>
        </p:spPr>
      </p:cxnSp>
      <p:sp>
        <p:nvSpPr>
          <p:cNvPr id="23" name="Rectangle 22"/>
          <p:cNvSpPr/>
          <p:nvPr/>
        </p:nvSpPr>
        <p:spPr>
          <a:xfrm>
            <a:off x="9126167" y="4569828"/>
            <a:ext cx="282794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Tethered to badge issuer to </a:t>
            </a:r>
            <a:r>
              <a:rPr kumimoji="0" lang="en-US" sz="1800" b="1"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validate and verify </a:t>
            </a:r>
            <a:r>
              <a:rPr kumimoji="0" lang="en-US" sz="1800" b="0"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achievement</a:t>
            </a:r>
          </a:p>
        </p:txBody>
      </p:sp>
      <p:cxnSp>
        <p:nvCxnSpPr>
          <p:cNvPr id="25" name="Straight Arrow Connector 24"/>
          <p:cNvCxnSpPr/>
          <p:nvPr/>
        </p:nvCxnSpPr>
        <p:spPr bwMode="auto">
          <a:xfrm flipH="1" flipV="1">
            <a:off x="7902805" y="4449350"/>
            <a:ext cx="1223362" cy="291072"/>
          </a:xfrm>
          <a:prstGeom prst="straightConnector1">
            <a:avLst/>
          </a:prstGeom>
          <a:solidFill>
            <a:srgbClr val="33CCFF"/>
          </a:solidFill>
          <a:ln w="31750" cap="flat" cmpd="sng" algn="ctr">
            <a:solidFill>
              <a:srgbClr val="5B9BD5"/>
            </a:solidFill>
            <a:prstDash val="solid"/>
            <a:round/>
            <a:headEnd type="none" w="med" len="med"/>
            <a:tailEnd type="triangle"/>
          </a:ln>
          <a:effectLst/>
        </p:spPr>
      </p:cxnSp>
      <p:sp>
        <p:nvSpPr>
          <p:cNvPr id="27" name="Rectangle 26"/>
          <p:cNvSpPr/>
          <p:nvPr/>
        </p:nvSpPr>
        <p:spPr>
          <a:xfrm>
            <a:off x="437287" y="4367530"/>
            <a:ext cx="2539084"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Provides a </a:t>
            </a:r>
            <a:r>
              <a:rPr kumimoji="0" lang="en-US" sz="1800" b="1"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progression</a:t>
            </a:r>
            <a:r>
              <a:rPr kumimoji="0" lang="en-US" sz="1800" b="0"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 path to advance commitment</a:t>
            </a:r>
          </a:p>
        </p:txBody>
      </p:sp>
      <p:cxnSp>
        <p:nvCxnSpPr>
          <p:cNvPr id="28" name="Straight Arrow Connector 27"/>
          <p:cNvCxnSpPr>
            <a:stCxn id="27" idx="3"/>
          </p:cNvCxnSpPr>
          <p:nvPr/>
        </p:nvCxnSpPr>
        <p:spPr bwMode="auto">
          <a:xfrm>
            <a:off x="2976371" y="4829195"/>
            <a:ext cx="1797776" cy="434271"/>
          </a:xfrm>
          <a:prstGeom prst="straightConnector1">
            <a:avLst/>
          </a:prstGeom>
          <a:solidFill>
            <a:srgbClr val="33CCFF"/>
          </a:solidFill>
          <a:ln w="31750" cap="flat" cmpd="sng" algn="ctr">
            <a:solidFill>
              <a:srgbClr val="5B9BD5"/>
            </a:solidFill>
            <a:prstDash val="solid"/>
            <a:round/>
            <a:headEnd type="none" w="med" len="med"/>
            <a:tailEnd type="triangle"/>
          </a:ln>
          <a:effectLst/>
        </p:spPr>
      </p:cxnSp>
      <p:sp>
        <p:nvSpPr>
          <p:cNvPr id="24" name="Rectangle 23"/>
          <p:cNvSpPr/>
          <p:nvPr/>
        </p:nvSpPr>
        <p:spPr>
          <a:xfrm>
            <a:off x="9126167" y="1377694"/>
            <a:ext cx="2575501"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Analytics provide i</a:t>
            </a:r>
            <a:r>
              <a:rPr kumimoji="0" lang="en-US" sz="1800" b="1"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nsight</a:t>
            </a:r>
            <a:r>
              <a:rPr kumimoji="0" lang="en-US" sz="1800" b="0" i="0" u="none" strike="noStrike" kern="1200" cap="none" spc="0" normalizeH="0" baseline="0" noProof="0" dirty="0">
                <a:ln>
                  <a:noFill/>
                </a:ln>
                <a:solidFill>
                  <a:srgbClr val="000000"/>
                </a:solidFill>
                <a:effectLst/>
                <a:uLnTx/>
                <a:uFillTx/>
                <a:latin typeface="Calibri" panose="020F0502020204030204"/>
                <a:ea typeface="Arial Narrow Regular" charset="0"/>
                <a:cs typeface="Arial Narrow Regular" charset="0"/>
              </a:rPr>
              <a:t> into how a program is performing</a:t>
            </a:r>
          </a:p>
        </p:txBody>
      </p:sp>
      <p:cxnSp>
        <p:nvCxnSpPr>
          <p:cNvPr id="29" name="Straight Arrow Connector 28"/>
          <p:cNvCxnSpPr/>
          <p:nvPr/>
        </p:nvCxnSpPr>
        <p:spPr bwMode="auto">
          <a:xfrm flipH="1">
            <a:off x="5727642" y="1629803"/>
            <a:ext cx="3398525" cy="390069"/>
          </a:xfrm>
          <a:prstGeom prst="straightConnector1">
            <a:avLst/>
          </a:prstGeom>
          <a:solidFill>
            <a:srgbClr val="33CCFF"/>
          </a:solidFill>
          <a:ln w="31750" cap="flat" cmpd="sng" algn="ctr">
            <a:solidFill>
              <a:srgbClr val="5B9BD5"/>
            </a:solidFill>
            <a:prstDash val="solid"/>
            <a:round/>
            <a:headEnd type="none" w="med" len="med"/>
            <a:tailEnd type="triangle"/>
          </a:ln>
          <a:effectLst/>
        </p:spPr>
      </p:cxnSp>
      <p:sp>
        <p:nvSpPr>
          <p:cNvPr id="19" name="Title 1"/>
          <p:cNvSpPr txBox="1">
            <a:spLocks/>
          </p:cNvSpPr>
          <p:nvPr/>
        </p:nvSpPr>
        <p:spPr>
          <a:xfrm>
            <a:off x="673100" y="361531"/>
            <a:ext cx="11518900" cy="689256"/>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34A7D"/>
                </a:solidFill>
                <a:effectLst/>
                <a:uLnTx/>
                <a:uFillTx/>
                <a:latin typeface="Calibri" panose="020F0502020204030204"/>
                <a:ea typeface="Arial" charset="0"/>
                <a:cs typeface="Arial" charset="0"/>
              </a:rPr>
              <a:t>Open Badges fulfilled our requirements</a:t>
            </a:r>
            <a:endParaRPr kumimoji="0" lang="en-US" sz="3600" b="0" i="0" u="none" strike="noStrike" kern="1200" cap="none" spc="0" normalizeH="0" baseline="0" noProof="0" dirty="0">
              <a:ln>
                <a:noFill/>
              </a:ln>
              <a:solidFill>
                <a:srgbClr val="034A7D"/>
              </a:solidFill>
              <a:effectLst/>
              <a:uLnTx/>
              <a:uFillTx/>
              <a:latin typeface="Calibri" panose="020F0502020204030204"/>
              <a:ea typeface="Arial" charset="0"/>
              <a:cs typeface="Arial" charset="0"/>
            </a:endParaRPr>
          </a:p>
        </p:txBody>
      </p:sp>
      <p:sp>
        <p:nvSpPr>
          <p:cNvPr id="2" name="Rectangle 1"/>
          <p:cNvSpPr/>
          <p:nvPr/>
        </p:nvSpPr>
        <p:spPr>
          <a:xfrm>
            <a:off x="2418486" y="5941961"/>
            <a:ext cx="6096000" cy="36933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2021"/>
                </a:solidFill>
                <a:effectLst/>
                <a:uLnTx/>
                <a:uFillTx/>
                <a:latin typeface="Calibri" panose="020F0502020204030204"/>
                <a:ea typeface="+mn-ea"/>
                <a:cs typeface="+mn-cs"/>
              </a:rPr>
              <a:t>See inside a badge! Click </a:t>
            </a:r>
            <a:r>
              <a:rPr kumimoji="0" lang="en-US" sz="1800" b="1" i="0" u="none" strike="noStrike" kern="1200" cap="none" spc="0" normalizeH="0" baseline="0" noProof="0" dirty="0">
                <a:ln>
                  <a:noFill/>
                </a:ln>
                <a:solidFill>
                  <a:srgbClr val="242021"/>
                </a:solidFill>
                <a:effectLst/>
                <a:uLnTx/>
                <a:uFillTx/>
                <a:latin typeface="Calibri" panose="020F0502020204030204"/>
                <a:ea typeface="+mn-ea"/>
                <a:cs typeface="+mn-cs"/>
                <a:hlinkClick r:id="rId5"/>
              </a:rPr>
              <a:t>here</a:t>
            </a:r>
            <a:endParaRPr kumimoji="0" lang="en-US" sz="1800" b="0" i="0" u="none" strike="noStrike" kern="1200" cap="none" spc="0" normalizeH="0" baseline="0" noProof="0" dirty="0">
              <a:ln>
                <a:noFill/>
              </a:ln>
              <a:solidFill>
                <a:srgbClr val="242021"/>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866125" y="6272915"/>
            <a:ext cx="1160775" cy="516223"/>
          </a:xfrm>
          <a:prstGeom prst="rect">
            <a:avLst/>
          </a:prstGeom>
        </p:spPr>
      </p:pic>
    </p:spTree>
    <p:extLst>
      <p:ext uri="{BB962C8B-B14F-4D97-AF65-F5344CB8AC3E}">
        <p14:creationId xmlns:p14="http://schemas.microsoft.com/office/powerpoint/2010/main" val="123283630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4779079" y="1944302"/>
            <a:ext cx="2413325" cy="24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154008" y="1909021"/>
            <a:ext cx="2413325" cy="24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2966545" y="1920107"/>
            <a:ext cx="2413325" cy="24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78902" y="1881454"/>
            <a:ext cx="2474627" cy="2474627"/>
          </a:xfrm>
          <a:prstGeom prst="rect">
            <a:avLst/>
          </a:prstGeom>
        </p:spPr>
      </p:pic>
      <p:graphicFrame>
        <p:nvGraphicFramePr>
          <p:cNvPr id="14" name="Table 13"/>
          <p:cNvGraphicFramePr>
            <a:graphicFrameLocks noGrp="1"/>
          </p:cNvGraphicFramePr>
          <p:nvPr/>
        </p:nvGraphicFramePr>
        <p:xfrm>
          <a:off x="1152940" y="4709955"/>
          <a:ext cx="9793355" cy="518160"/>
        </p:xfrm>
        <a:graphic>
          <a:graphicData uri="http://schemas.openxmlformats.org/drawingml/2006/table">
            <a:tbl>
              <a:tblPr firstRow="1" bandRow="1">
                <a:tableStyleId>{5C22544A-7EE6-4342-B048-85BDC9FD1C3A}</a:tableStyleId>
              </a:tblPr>
              <a:tblGrid>
                <a:gridCol w="1958671">
                  <a:extLst>
                    <a:ext uri="{9D8B030D-6E8A-4147-A177-3AD203B41FA5}">
                      <a16:colId xmlns:a16="http://schemas.microsoft.com/office/drawing/2014/main" val="20000"/>
                    </a:ext>
                  </a:extLst>
                </a:gridCol>
                <a:gridCol w="1958671">
                  <a:extLst>
                    <a:ext uri="{9D8B030D-6E8A-4147-A177-3AD203B41FA5}">
                      <a16:colId xmlns:a16="http://schemas.microsoft.com/office/drawing/2014/main" val="20001"/>
                    </a:ext>
                  </a:extLst>
                </a:gridCol>
                <a:gridCol w="1958671">
                  <a:extLst>
                    <a:ext uri="{9D8B030D-6E8A-4147-A177-3AD203B41FA5}">
                      <a16:colId xmlns:a16="http://schemas.microsoft.com/office/drawing/2014/main" val="20002"/>
                    </a:ext>
                  </a:extLst>
                </a:gridCol>
                <a:gridCol w="1958671">
                  <a:extLst>
                    <a:ext uri="{9D8B030D-6E8A-4147-A177-3AD203B41FA5}">
                      <a16:colId xmlns:a16="http://schemas.microsoft.com/office/drawing/2014/main" val="20003"/>
                    </a:ext>
                  </a:extLst>
                </a:gridCol>
                <a:gridCol w="1958671">
                  <a:extLst>
                    <a:ext uri="{9D8B030D-6E8A-4147-A177-3AD203B41FA5}">
                      <a16:colId xmlns:a16="http://schemas.microsoft.com/office/drawing/2014/main" val="20004"/>
                    </a:ext>
                  </a:extLst>
                </a:gridCol>
              </a:tblGrid>
              <a:tr h="498149">
                <a:tc>
                  <a:txBody>
                    <a:bodyPr/>
                    <a:lstStyle/>
                    <a:p>
                      <a:pPr algn="ctr"/>
                      <a:r>
                        <a:rPr lang="en-US" sz="2800" b="0" i="0" dirty="0">
                          <a:solidFill>
                            <a:schemeClr val="tx1">
                              <a:lumMod val="50000"/>
                              <a:lumOff val="50000"/>
                            </a:schemeClr>
                          </a:solidFill>
                          <a:latin typeface="Arial Narrow Regular" charset="0"/>
                        </a:rPr>
                        <a:t>Knowledge</a:t>
                      </a:r>
                    </a:p>
                  </a:txBody>
                  <a:tcPr anchor="ctr">
                    <a:lnL w="12700" cmpd="sng">
                      <a:noFill/>
                    </a:lnL>
                    <a:lnR w="12700" cap="flat" cmpd="sng" algn="ctr">
                      <a:solidFill>
                        <a:schemeClr val="tx1">
                          <a:lumMod val="50000"/>
                          <a:lumOff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800" b="0" i="0" dirty="0">
                          <a:solidFill>
                            <a:schemeClr val="tx1">
                              <a:lumMod val="50000"/>
                              <a:lumOff val="50000"/>
                            </a:schemeClr>
                          </a:solidFill>
                          <a:latin typeface="Arial Narrow Regular" charset="0"/>
                        </a:rPr>
                        <a:t>Skills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50000"/>
                              <a:lumOff val="50000"/>
                            </a:schemeClr>
                          </a:solidFill>
                          <a:effectLst/>
                          <a:uLnTx/>
                          <a:uFillTx/>
                          <a:latin typeface="Arial Narrow Regular" charset="0"/>
                          <a:ea typeface="+mn-ea"/>
                        </a:rPr>
                        <a:t>Proficiency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50000"/>
                              <a:lumOff val="50000"/>
                            </a:schemeClr>
                          </a:solidFill>
                          <a:effectLst/>
                          <a:uLnTx/>
                          <a:uFillTx/>
                          <a:latin typeface="Arial Narrow Regular" charset="0"/>
                          <a:ea typeface="+mn-ea"/>
                        </a:rPr>
                        <a:t>Certified</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50000"/>
                              <a:lumOff val="50000"/>
                            </a:schemeClr>
                          </a:solidFill>
                          <a:effectLst/>
                          <a:uLnTx/>
                          <a:uFillTx/>
                          <a:latin typeface="Arial Narrow Regular" charset="0"/>
                          <a:ea typeface="+mn-ea"/>
                        </a:rPr>
                        <a:t>General</a:t>
                      </a:r>
                    </a:p>
                  </a:txBody>
                  <a:tcPr anchor="ctr">
                    <a:lnL w="12700" cap="flat" cmpd="sng" algn="ctr">
                      <a:solidFill>
                        <a:schemeClr val="tx1">
                          <a:lumMod val="50000"/>
                          <a:lumOff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8" name="Text Box 30"/>
          <p:cNvSpPr txBox="1">
            <a:spLocks noChangeArrowheads="1"/>
          </p:cNvSpPr>
          <p:nvPr/>
        </p:nvSpPr>
        <p:spPr bwMode="auto">
          <a:xfrm>
            <a:off x="558612" y="5748673"/>
            <a:ext cx="11101275" cy="461665"/>
          </a:xfrm>
          <a:prstGeom prst="rect">
            <a:avLst/>
          </a:prstGeom>
          <a:noFill/>
          <a:ln>
            <a:noFill/>
          </a:ln>
        </p:spPr>
        <p:txBody>
          <a:bodyPr wrap="square">
            <a:spAutoFit/>
          </a:bodyPr>
          <a:lstStyle>
            <a:lvl1pPr>
              <a:spcBef>
                <a:spcPts val="400"/>
              </a:spcBef>
              <a:buClr>
                <a:srgbClr val="000000"/>
              </a:buClr>
              <a:buSzPct val="100000"/>
              <a:buFont typeface="Times New Roman" panose="02020603050405020304" pitchFamily="18" charset="0"/>
              <a:buChar char="•"/>
              <a:defRPr sz="1600">
                <a:solidFill>
                  <a:srgbClr val="000000"/>
                </a:solidFill>
                <a:latin typeface="Calibri" panose="020F0502020204030204" pitchFamily="34" charset="0"/>
                <a:ea typeface="MS PGothic" panose="020B0600070205080204" pitchFamily="34" charset="-128"/>
                <a:cs typeface="MS Gothic" panose="020B0609070205080204" pitchFamily="49" charset="-128"/>
              </a:defRPr>
            </a:lvl1pPr>
            <a:lvl2pPr>
              <a:spcBef>
                <a:spcPts val="400"/>
              </a:spcBef>
              <a:buClr>
                <a:srgbClr val="000000"/>
              </a:buClr>
              <a:buSzPct val="100000"/>
              <a:buFont typeface="Times New Roman" panose="02020603050405020304" pitchFamily="18" charset="0"/>
              <a:buChar char="–"/>
              <a:defRPr sz="1600">
                <a:solidFill>
                  <a:srgbClr val="000000"/>
                </a:solidFill>
                <a:latin typeface="Calibri" panose="020F0502020204030204" pitchFamily="34" charset="0"/>
                <a:ea typeface="MS PGothic" panose="020B0600070205080204" pitchFamily="34" charset="-128"/>
                <a:cs typeface="MS Gothic" panose="020B0609070205080204" pitchFamily="49" charset="-128"/>
              </a:defRPr>
            </a:lvl2pPr>
            <a:lvl3pPr>
              <a:spcBef>
                <a:spcPts val="350"/>
              </a:spcBef>
              <a:buClr>
                <a:srgbClr val="000000"/>
              </a:buClr>
              <a:buSzPct val="100000"/>
              <a:buFont typeface="Times New Roman" panose="02020603050405020304" pitchFamily="18" charset="0"/>
              <a:buChar char="•"/>
              <a:defRPr sz="1400">
                <a:solidFill>
                  <a:srgbClr val="000000"/>
                </a:solidFill>
                <a:latin typeface="Calibri" panose="020F0502020204030204" pitchFamily="34" charset="0"/>
                <a:ea typeface="MS PGothic" panose="020B0600070205080204" pitchFamily="34" charset="-128"/>
                <a:cs typeface="MS Gothic" panose="020B0609070205080204" pitchFamily="49" charset="-128"/>
              </a:defRPr>
            </a:lvl3pPr>
            <a:lvl4pPr>
              <a:spcBef>
                <a:spcPts val="350"/>
              </a:spcBef>
              <a:buClr>
                <a:srgbClr val="000000"/>
              </a:buClr>
              <a:buSzPct val="100000"/>
              <a:buFont typeface="Times New Roman" panose="02020603050405020304" pitchFamily="18" charset="0"/>
              <a:buChar char="–"/>
              <a:defRPr sz="1400">
                <a:solidFill>
                  <a:srgbClr val="000000"/>
                </a:solidFill>
                <a:latin typeface="Calibri" panose="020F0502020204030204" pitchFamily="34" charset="0"/>
                <a:ea typeface="MS PGothic" panose="020B0600070205080204" pitchFamily="34" charset="-128"/>
                <a:cs typeface="MS Gothic" panose="020B0609070205080204" pitchFamily="49" charset="-128"/>
              </a:defRPr>
            </a:lvl4pPr>
            <a:lvl5pPr>
              <a:spcBef>
                <a:spcPts val="300"/>
              </a:spcBef>
              <a:buClr>
                <a:srgbClr val="000000"/>
              </a:buClr>
              <a:buSzPct val="100000"/>
              <a:buFont typeface="Times New Roman" panose="02020603050405020304" pitchFamily="18" charset="0"/>
              <a:buChar char="»"/>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5pPr>
            <a:lvl6pPr marL="2514600" indent="-228600" eaLnBrk="0" fontAlgn="base" hangingPunct="0">
              <a:spcBef>
                <a:spcPts val="300"/>
              </a:spcBef>
              <a:spcAft>
                <a:spcPct val="0"/>
              </a:spcAft>
              <a:buClr>
                <a:srgbClr val="000000"/>
              </a:buClr>
              <a:buSzPct val="100000"/>
              <a:buFont typeface="Times New Roman" panose="02020603050405020304" pitchFamily="18" charset="0"/>
              <a:buChar char="»"/>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6pPr>
            <a:lvl7pPr marL="2971800" indent="-228600" eaLnBrk="0" fontAlgn="base" hangingPunct="0">
              <a:spcBef>
                <a:spcPts val="300"/>
              </a:spcBef>
              <a:spcAft>
                <a:spcPct val="0"/>
              </a:spcAft>
              <a:buClr>
                <a:srgbClr val="000000"/>
              </a:buClr>
              <a:buSzPct val="100000"/>
              <a:buFont typeface="Times New Roman" panose="02020603050405020304" pitchFamily="18" charset="0"/>
              <a:buChar char="»"/>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7pPr>
            <a:lvl8pPr marL="3429000" indent="-228600" eaLnBrk="0" fontAlgn="base" hangingPunct="0">
              <a:spcBef>
                <a:spcPts val="300"/>
              </a:spcBef>
              <a:spcAft>
                <a:spcPct val="0"/>
              </a:spcAft>
              <a:buClr>
                <a:srgbClr val="000000"/>
              </a:buClr>
              <a:buSzPct val="100000"/>
              <a:buFont typeface="Times New Roman" panose="02020603050405020304" pitchFamily="18" charset="0"/>
              <a:buChar char="»"/>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8pPr>
            <a:lvl9pPr marL="3886200" indent="-228600" eaLnBrk="0" fontAlgn="base" hangingPunct="0">
              <a:spcBef>
                <a:spcPts val="300"/>
              </a:spcBef>
              <a:spcAft>
                <a:spcPct val="0"/>
              </a:spcAft>
              <a:buClr>
                <a:srgbClr val="000000"/>
              </a:buClr>
              <a:buSzPct val="100000"/>
              <a:buFont typeface="Times New Roman" panose="02020603050405020304" pitchFamily="18" charset="0"/>
              <a:buChar char="»"/>
              <a:defRPr sz="1200">
                <a:solidFill>
                  <a:srgbClr val="000000"/>
                </a:solidFill>
                <a:latin typeface="Calibri" panose="020F0502020204030204" pitchFamily="34" charset="0"/>
                <a:ea typeface="MS PGothic" panose="020B0600070205080204" pitchFamily="34" charset="-128"/>
                <a:cs typeface="MS Gothic" panose="020B0609070205080204" pitchFamily="49" charset="-128"/>
              </a:defRPr>
            </a:lvl9pPr>
          </a:lstStyle>
          <a:p>
            <a:pPr marL="0" marR="0" lvl="0" indent="0" algn="ctr" defTabSz="914400" rtl="0" eaLnBrk="1" fontAlgn="auto" latinLnBrk="0" hangingPunct="1">
              <a:lnSpc>
                <a:spcPct val="100000"/>
              </a:lnSpc>
              <a:spcBef>
                <a:spcPct val="50000"/>
              </a:spcBef>
              <a:spcAft>
                <a:spcPts val="0"/>
              </a:spcAft>
              <a:buClrTx/>
              <a:buSzTx/>
              <a:buFont typeface="Times New Roman" panose="02020603050405020304" pitchFamily="18" charset="0"/>
              <a:buNone/>
              <a:tabLst/>
              <a:defRPr/>
            </a:pPr>
            <a:r>
              <a:rPr kumimoji="0" lang="en-US" altLang="en-US" sz="2400" b="0" i="0" u="none" strike="noStrike" kern="1200" cap="none" spc="0" normalizeH="0" baseline="0" noProof="0" dirty="0">
                <a:ln>
                  <a:noFill/>
                </a:ln>
                <a:solidFill>
                  <a:srgbClr val="242021">
                    <a:lumMod val="50000"/>
                    <a:lumOff val="50000"/>
                  </a:srgbClr>
                </a:solidFill>
                <a:effectLst/>
                <a:uLnTx/>
                <a:uFillTx/>
                <a:latin typeface="Arial Narrow Regular" charset="0"/>
                <a:ea typeface="Arial Narrow Regular" charset="0"/>
                <a:cs typeface="Arial Narrow Regular" charset="0"/>
              </a:rPr>
              <a:t>Badging is how we measure </a:t>
            </a:r>
            <a:r>
              <a:rPr kumimoji="0" lang="en-US" altLang="en-US" sz="2400" b="1" i="0" u="none" strike="noStrike" kern="1200" cap="none" spc="0" normalizeH="0" baseline="0" noProof="0" dirty="0">
                <a:ln>
                  <a:noFill/>
                </a:ln>
                <a:solidFill>
                  <a:srgbClr val="1CB0F0"/>
                </a:solidFill>
                <a:effectLst/>
                <a:uLnTx/>
                <a:uFillTx/>
                <a:latin typeface="Arial Black" charset="0"/>
                <a:ea typeface="Arial Black" charset="0"/>
                <a:cs typeface="Arial Black" charset="0"/>
              </a:rPr>
              <a:t>resume-worthy</a:t>
            </a:r>
            <a:r>
              <a:rPr kumimoji="0" lang="en-US" altLang="en-US" sz="2400" b="0" i="0" u="none" strike="noStrike" kern="1200" cap="none" spc="0" normalizeH="0" baseline="0" noProof="0" dirty="0">
                <a:ln>
                  <a:noFill/>
                </a:ln>
                <a:solidFill>
                  <a:srgbClr val="242021">
                    <a:lumMod val="50000"/>
                    <a:lumOff val="50000"/>
                  </a:srgbClr>
                </a:solidFill>
                <a:effectLst/>
                <a:uLnTx/>
                <a:uFillTx/>
                <a:latin typeface="Arial Narrow Regular" charset="0"/>
                <a:ea typeface="Arial Narrow Regular" charset="0"/>
                <a:cs typeface="Arial Narrow Regular" charset="0"/>
              </a:rPr>
              <a:t> IBM skills in the market</a:t>
            </a:r>
          </a:p>
        </p:txBody>
      </p:sp>
      <p:sp>
        <p:nvSpPr>
          <p:cNvPr id="17" name="Title 1"/>
          <p:cNvSpPr txBox="1">
            <a:spLocks/>
          </p:cNvSpPr>
          <p:nvPr/>
        </p:nvSpPr>
        <p:spPr>
          <a:xfrm>
            <a:off x="405134" y="439733"/>
            <a:ext cx="11408229" cy="982187"/>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34A7D"/>
                </a:solidFill>
                <a:effectLst/>
                <a:uLnTx/>
                <a:uFillTx/>
                <a:latin typeface="Arial" charset="0"/>
                <a:ea typeface="Arial" charset="0"/>
                <a:cs typeface="Arial" charset="0"/>
              </a:rPr>
              <a:t>We developed five unique digital badge categories to encompass the broad activities we host at IBM</a:t>
            </a:r>
          </a:p>
        </p:txBody>
      </p:sp>
      <p:pic>
        <p:nvPicPr>
          <p:cNvPr id="10"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6589875" y="1909296"/>
            <a:ext cx="2430472" cy="243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866125" y="6272915"/>
            <a:ext cx="1160775" cy="516223"/>
          </a:xfrm>
          <a:prstGeom prst="rect">
            <a:avLst/>
          </a:prstGeom>
        </p:spPr>
      </p:pic>
    </p:spTree>
    <p:extLst>
      <p:ext uri="{BB962C8B-B14F-4D97-AF65-F5344CB8AC3E}">
        <p14:creationId xmlns:p14="http://schemas.microsoft.com/office/powerpoint/2010/main" val="102151618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464457" y="303008"/>
            <a:ext cx="11727544" cy="71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034A7D"/>
                </a:solidFill>
                <a:effectLst/>
                <a:uLnTx/>
                <a:uFillTx/>
                <a:latin typeface="Arial" charset="0"/>
                <a:ea typeface="Arial" charset="0"/>
                <a:cs typeface="Arial" charset="0"/>
              </a:rPr>
              <a:t>We generated use cases with expected benefits</a:t>
            </a:r>
            <a:endParaRPr kumimoji="0" lang="en-US" sz="3200" b="1" i="0" u="none" strike="noStrike" kern="1200" cap="none" spc="0" normalizeH="0" baseline="0" noProof="0" dirty="0">
              <a:ln>
                <a:noFill/>
              </a:ln>
              <a:solidFill>
                <a:srgbClr val="034A7D"/>
              </a:solidFill>
              <a:effectLst/>
              <a:uLnTx/>
              <a:uFillTx/>
              <a:latin typeface="Arial" charset="0"/>
              <a:ea typeface="Arial" charset="0"/>
              <a:cs typeface="Arial" charset="0"/>
            </a:endParaRPr>
          </a:p>
        </p:txBody>
      </p:sp>
      <p:graphicFrame>
        <p:nvGraphicFramePr>
          <p:cNvPr id="20" name="Table 19"/>
          <p:cNvGraphicFramePr>
            <a:graphicFrameLocks noGrp="1"/>
          </p:cNvGraphicFramePr>
          <p:nvPr/>
        </p:nvGraphicFramePr>
        <p:xfrm>
          <a:off x="212035" y="1202996"/>
          <a:ext cx="11697466" cy="5318760"/>
        </p:xfrm>
        <a:graphic>
          <a:graphicData uri="http://schemas.openxmlformats.org/drawingml/2006/table">
            <a:tbl>
              <a:tblPr/>
              <a:tblGrid>
                <a:gridCol w="1362473">
                  <a:extLst>
                    <a:ext uri="{9D8B030D-6E8A-4147-A177-3AD203B41FA5}">
                      <a16:colId xmlns:a16="http://schemas.microsoft.com/office/drawing/2014/main" val="20000"/>
                    </a:ext>
                  </a:extLst>
                </a:gridCol>
                <a:gridCol w="1794031">
                  <a:extLst>
                    <a:ext uri="{9D8B030D-6E8A-4147-A177-3AD203B41FA5}">
                      <a16:colId xmlns:a16="http://schemas.microsoft.com/office/drawing/2014/main" val="20001"/>
                    </a:ext>
                  </a:extLst>
                </a:gridCol>
                <a:gridCol w="1781572">
                  <a:extLst>
                    <a:ext uri="{9D8B030D-6E8A-4147-A177-3AD203B41FA5}">
                      <a16:colId xmlns:a16="http://schemas.microsoft.com/office/drawing/2014/main" val="20002"/>
                    </a:ext>
                  </a:extLst>
                </a:gridCol>
                <a:gridCol w="1744196">
                  <a:extLst>
                    <a:ext uri="{9D8B030D-6E8A-4147-A177-3AD203B41FA5}">
                      <a16:colId xmlns:a16="http://schemas.microsoft.com/office/drawing/2014/main" val="20003"/>
                    </a:ext>
                  </a:extLst>
                </a:gridCol>
                <a:gridCol w="1756657">
                  <a:extLst>
                    <a:ext uri="{9D8B030D-6E8A-4147-A177-3AD203B41FA5}">
                      <a16:colId xmlns:a16="http://schemas.microsoft.com/office/drawing/2014/main" val="20004"/>
                    </a:ext>
                  </a:extLst>
                </a:gridCol>
                <a:gridCol w="1681904">
                  <a:extLst>
                    <a:ext uri="{9D8B030D-6E8A-4147-A177-3AD203B41FA5}">
                      <a16:colId xmlns:a16="http://schemas.microsoft.com/office/drawing/2014/main" val="20005"/>
                    </a:ext>
                  </a:extLst>
                </a:gridCol>
                <a:gridCol w="1576633">
                  <a:extLst>
                    <a:ext uri="{9D8B030D-6E8A-4147-A177-3AD203B41FA5}">
                      <a16:colId xmlns:a16="http://schemas.microsoft.com/office/drawing/2014/main" val="20006"/>
                    </a:ext>
                  </a:extLst>
                </a:gridCol>
              </a:tblGrid>
              <a:tr h="350554">
                <a:tc>
                  <a:txBody>
                    <a:bodyPr/>
                    <a:lstStyle/>
                    <a:p>
                      <a:pPr algn="l" fontAlgn="t"/>
                      <a:endParaRPr lang="en-US" sz="1100" b="0" i="0" u="none" strike="noStrike" dirty="0">
                        <a:solidFill>
                          <a:srgbClr val="538DD5"/>
                        </a:solidFill>
                        <a:effectLst/>
                        <a:latin typeface="Arial" charset="0"/>
                        <a:ea typeface="Arial" charset="0"/>
                        <a:cs typeface="Arial" charset="0"/>
                      </a:endParaRPr>
                    </a:p>
                  </a:txBody>
                  <a:tcPr marT="91440" marB="0">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7150" indent="0" algn="ctr" fontAlgn="b">
                        <a:buFont typeface="Arial" panose="020B0604020202020204" pitchFamily="34" charset="0"/>
                        <a:buNone/>
                      </a:pPr>
                      <a:r>
                        <a:rPr lang="en-US" sz="1100" b="0" i="0" u="none" strike="noStrike" dirty="0">
                          <a:solidFill>
                            <a:srgbClr val="FFFFFF"/>
                          </a:solidFill>
                          <a:effectLst/>
                          <a:latin typeface="Arial" charset="0"/>
                          <a:ea typeface="Arial" charset="0"/>
                          <a:cs typeface="Arial" charset="0"/>
                        </a:rPr>
                        <a:t>Solidify the client base</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34A7D"/>
                    </a:solidFill>
                  </a:tcPr>
                </a:tc>
                <a:tc>
                  <a:txBody>
                    <a:bodyPr/>
                    <a:lstStyle/>
                    <a:p>
                      <a:pPr marL="57150" indent="0" algn="ctr" fontAlgn="b">
                        <a:buFont typeface="Arial" panose="020B0604020202020204" pitchFamily="34" charset="0"/>
                        <a:buNone/>
                      </a:pPr>
                      <a:r>
                        <a:rPr lang="en-US" sz="1100" b="0" i="0" u="none" strike="noStrike" dirty="0">
                          <a:solidFill>
                            <a:srgbClr val="FFFFFF"/>
                          </a:solidFill>
                          <a:effectLst/>
                          <a:latin typeface="Arial" charset="0"/>
                          <a:ea typeface="Arial" charset="0"/>
                          <a:cs typeface="Arial" charset="0"/>
                        </a:rPr>
                        <a:t>Build a developer base</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34A7D"/>
                    </a:solidFill>
                  </a:tcPr>
                </a:tc>
                <a:tc>
                  <a:txBody>
                    <a:bodyPr/>
                    <a:lstStyle/>
                    <a:p>
                      <a:pPr marL="57150" indent="0" algn="ctr" fontAlgn="b">
                        <a:buFont typeface="Arial" panose="020B0604020202020204" pitchFamily="34" charset="0"/>
                        <a:buNone/>
                      </a:pPr>
                      <a:r>
                        <a:rPr lang="en-US" sz="1100" b="0" i="0" u="none" strike="noStrike" dirty="0">
                          <a:solidFill>
                            <a:srgbClr val="FFFFFF"/>
                          </a:solidFill>
                          <a:effectLst/>
                          <a:latin typeface="Arial" charset="0"/>
                          <a:ea typeface="Arial" charset="0"/>
                          <a:cs typeface="Arial" charset="0"/>
                        </a:rPr>
                        <a:t> Proliferate skills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34A7D"/>
                    </a:solidFill>
                  </a:tcPr>
                </a:tc>
                <a:tc>
                  <a:txBody>
                    <a:bodyPr/>
                    <a:lstStyle/>
                    <a:p>
                      <a:pPr marL="57150" indent="0" algn="ctr" fontAlgn="b">
                        <a:buFont typeface="Arial" panose="020B0604020202020204" pitchFamily="34" charset="0"/>
                        <a:buNone/>
                      </a:pPr>
                      <a:r>
                        <a:rPr lang="en-US" sz="1100" b="0" i="0" u="none" strike="noStrike" dirty="0">
                          <a:solidFill>
                            <a:srgbClr val="FFFFFF"/>
                          </a:solidFill>
                          <a:effectLst/>
                          <a:latin typeface="Arial" charset="0"/>
                          <a:ea typeface="Arial" charset="0"/>
                          <a:cs typeface="Arial" charset="0"/>
                        </a:rPr>
                        <a:t>Track skills @ nano level</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34A7D"/>
                    </a:solidFill>
                  </a:tcPr>
                </a:tc>
                <a:tc>
                  <a:txBody>
                    <a:bodyPr/>
                    <a:lstStyle/>
                    <a:p>
                      <a:pPr marL="57150" indent="0" algn="ctr" fontAlgn="b">
                        <a:buFont typeface="Arial" panose="020B0604020202020204" pitchFamily="34" charset="0"/>
                        <a:buNone/>
                      </a:pPr>
                      <a:r>
                        <a:rPr lang="en-US" sz="1100" b="0" i="0" u="none" strike="noStrike" dirty="0">
                          <a:solidFill>
                            <a:srgbClr val="FFFFFF"/>
                          </a:solidFill>
                          <a:effectLst/>
                          <a:latin typeface="Arial" charset="0"/>
                          <a:ea typeface="Arial" charset="0"/>
                          <a:cs typeface="Arial" charset="0"/>
                        </a:rPr>
                        <a:t>Increase license sales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34A7D"/>
                    </a:solidFill>
                  </a:tcPr>
                </a:tc>
                <a:tc>
                  <a:txBody>
                    <a:bodyPr/>
                    <a:lstStyle/>
                    <a:p>
                      <a:pPr marL="57150" indent="0" algn="ctr" fontAlgn="b">
                        <a:buFont typeface="Arial" panose="020B0604020202020204" pitchFamily="34" charset="0"/>
                        <a:buNone/>
                      </a:pPr>
                      <a:r>
                        <a:rPr lang="en-US" sz="1100" b="0" i="0" u="none" strike="noStrike" dirty="0">
                          <a:solidFill>
                            <a:srgbClr val="FFFFFF"/>
                          </a:solidFill>
                          <a:effectLst/>
                          <a:latin typeface="Arial" charset="0"/>
                          <a:ea typeface="Arial" charset="0"/>
                          <a:cs typeface="Arial" charset="0"/>
                        </a:rPr>
                        <a:t>Reduce customer service</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34A7D"/>
                    </a:solidFill>
                  </a:tcPr>
                </a:tc>
                <a:extLst>
                  <a:ext uri="{0D108BD9-81ED-4DB2-BD59-A6C34878D82A}">
                    <a16:rowId xmlns:a16="http://schemas.microsoft.com/office/drawing/2014/main" val="10000"/>
                  </a:ext>
                </a:extLst>
              </a:tr>
              <a:tr h="763707">
                <a:tc>
                  <a:txBody>
                    <a:bodyPr/>
                    <a:lstStyle/>
                    <a:p>
                      <a:pPr algn="l" fontAlgn="t"/>
                      <a:r>
                        <a:rPr lang="en-US" sz="1100" b="0" i="0" u="none" strike="noStrike" dirty="0">
                          <a:solidFill>
                            <a:srgbClr val="000000"/>
                          </a:solidFill>
                          <a:effectLst/>
                          <a:latin typeface="Arial" charset="0"/>
                          <a:ea typeface="Arial" charset="0"/>
                          <a:cs typeface="Arial" charset="0"/>
                        </a:rPr>
                        <a:t>Objectives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Build advocacy</a:t>
                      </a:r>
                      <a:r>
                        <a:rPr lang="en-US" sz="1100" b="0" i="0" u="none" strike="noStrike" baseline="0" dirty="0">
                          <a:solidFill>
                            <a:srgbClr val="000000"/>
                          </a:solidFill>
                          <a:effectLst/>
                          <a:latin typeface="Arial" charset="0"/>
                          <a:ea typeface="Arial" charset="0"/>
                          <a:cs typeface="Arial" charset="0"/>
                        </a:rPr>
                        <a:t> and </a:t>
                      </a:r>
                      <a:r>
                        <a:rPr lang="en-US" sz="1100" b="0" i="0" u="none" strike="noStrike" dirty="0">
                          <a:solidFill>
                            <a:srgbClr val="000000"/>
                          </a:solidFill>
                          <a:effectLst/>
                          <a:latin typeface="Arial" charset="0"/>
                          <a:ea typeface="Arial" charset="0"/>
                          <a:cs typeface="Arial" charset="0"/>
                        </a:rPr>
                        <a:t> strengthen client</a:t>
                      </a:r>
                      <a:r>
                        <a:rPr lang="en-US" sz="1100" b="0" i="0" u="none" strike="noStrike" baseline="0" dirty="0">
                          <a:solidFill>
                            <a:srgbClr val="000000"/>
                          </a:solidFill>
                          <a:effectLst/>
                          <a:latin typeface="Arial" charset="0"/>
                          <a:ea typeface="Arial" charset="0"/>
                          <a:cs typeface="Arial" charset="0"/>
                        </a:rPr>
                        <a:t> </a:t>
                      </a:r>
                      <a:r>
                        <a:rPr lang="en-US" sz="1100" b="0" i="0" u="none" strike="noStrike" dirty="0">
                          <a:solidFill>
                            <a:srgbClr val="000000"/>
                          </a:solidFill>
                          <a:effectLst/>
                          <a:latin typeface="Arial" charset="0"/>
                          <a:ea typeface="Arial" charset="0"/>
                          <a:cs typeface="Arial" charset="0"/>
                        </a:rPr>
                        <a:t>relationship and commitment to IBM</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Increase the number of developers using our offerings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Build a vibrant and large pool of skilled labor to support our products </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Create a heat map of critical skills for achievements earned across the globe</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Drive potential customers to act by downloading trial versions of our offerings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Motivate customers to develop skills to</a:t>
                      </a:r>
                      <a:r>
                        <a:rPr lang="en-US" sz="1100" b="0" i="0" u="none" strike="noStrike" baseline="0" dirty="0">
                          <a:solidFill>
                            <a:srgbClr val="000000"/>
                          </a:solidFill>
                          <a:effectLst/>
                          <a:latin typeface="Arial" charset="0"/>
                          <a:ea typeface="Arial" charset="0"/>
                          <a:cs typeface="Arial" charset="0"/>
                        </a:rPr>
                        <a:t> </a:t>
                      </a:r>
                      <a:r>
                        <a:rPr lang="en-US" sz="1100" b="0" i="0" u="none" strike="noStrike" dirty="0">
                          <a:solidFill>
                            <a:srgbClr val="000000"/>
                          </a:solidFill>
                          <a:effectLst/>
                          <a:latin typeface="Arial" charset="0"/>
                          <a:ea typeface="Arial" charset="0"/>
                          <a:cs typeface="Arial" charset="0"/>
                        </a:rPr>
                        <a:t>reduce support calls and </a:t>
                      </a:r>
                      <a:r>
                        <a:rPr lang="en-US" sz="1100" b="0" i="0" u="none" strike="noStrike" dirty="0" err="1">
                          <a:solidFill>
                            <a:srgbClr val="000000"/>
                          </a:solidFill>
                          <a:effectLst/>
                          <a:latin typeface="Arial" charset="0"/>
                          <a:ea typeface="Arial" charset="0"/>
                          <a:cs typeface="Arial" charset="0"/>
                        </a:rPr>
                        <a:t>critsits</a:t>
                      </a:r>
                      <a:endParaRPr lang="en-US" sz="1100" b="0" i="0" u="none" strike="noStrike" dirty="0">
                        <a:solidFill>
                          <a:srgbClr val="000000"/>
                        </a:solidFill>
                        <a:effectLst/>
                        <a:latin typeface="Arial" charset="0"/>
                        <a:ea typeface="Arial" charset="0"/>
                        <a:cs typeface="Arial" charset="0"/>
                      </a:endParaRP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39142">
                <a:tc>
                  <a:txBody>
                    <a:bodyPr/>
                    <a:lstStyle/>
                    <a:p>
                      <a:pPr algn="l" fontAlgn="t"/>
                      <a:r>
                        <a:rPr lang="en-US" sz="1100" b="0" i="0" u="none" strike="noStrike" dirty="0">
                          <a:solidFill>
                            <a:srgbClr val="000000"/>
                          </a:solidFill>
                          <a:effectLst/>
                          <a:latin typeface="Arial" charset="0"/>
                          <a:ea typeface="Arial" charset="0"/>
                          <a:cs typeface="Arial" charset="0"/>
                        </a:rPr>
                        <a:t>Benefits to earners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Earners will be recognized as having increased eminence on IBM solutions.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Earners receive a nano credential they can use to increase job and opportunity prospects, build a personal brand in social media.</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Earners receive a nano credential they can use to increase job and opportunity prospects, build a personal brand in social media.</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Provides a progression path and skills journey as we target offerings based on our analysis of their skill level and need.</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Easy connection between a completed badge for a  "how to" course leads immediately to a free trial product download</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Earners receive a nano credential they can use to increase job and opportunity prospects, build a personal brand in social media.</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314578">
                <a:tc>
                  <a:txBody>
                    <a:bodyPr/>
                    <a:lstStyle/>
                    <a:p>
                      <a:pPr algn="l" fontAlgn="t"/>
                      <a:r>
                        <a:rPr lang="en-US" sz="1100" b="0" i="0" u="none" strike="noStrike" dirty="0">
                          <a:solidFill>
                            <a:srgbClr val="000000"/>
                          </a:solidFill>
                          <a:effectLst/>
                          <a:latin typeface="Arial" charset="0"/>
                          <a:ea typeface="Arial" charset="0"/>
                          <a:cs typeface="Arial" charset="0"/>
                        </a:rPr>
                        <a:t>Benefits to</a:t>
                      </a:r>
                      <a:r>
                        <a:rPr lang="en-US" sz="1100" b="0" i="0" u="none" strike="noStrike" baseline="0" dirty="0">
                          <a:solidFill>
                            <a:srgbClr val="000000"/>
                          </a:solidFill>
                          <a:effectLst/>
                          <a:latin typeface="Arial" charset="0"/>
                          <a:ea typeface="Arial" charset="0"/>
                          <a:cs typeface="Arial" charset="0"/>
                        </a:rPr>
                        <a:t> </a:t>
                      </a:r>
                      <a:r>
                        <a:rPr lang="en-US" sz="1100" b="0" i="0" u="none" strike="noStrike" dirty="0">
                          <a:solidFill>
                            <a:srgbClr val="000000"/>
                          </a:solidFill>
                          <a:effectLst/>
                          <a:latin typeface="Arial" charset="0"/>
                          <a:ea typeface="Arial" charset="0"/>
                          <a:cs typeface="Arial" charset="0"/>
                        </a:rPr>
                        <a:t>our clients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Badges count for points in a program that rewards customers with conference seats, services or marketing activities.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Verified application development skills in employees and potential hires. Badges motivate internal employees to self-manage and progress their learning.</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Verified skills in employees and potential hires. Badges motivate internal employees to self-manage and progress their learning.</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Verified solution skills in employees and potential hires.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Employees come to the table with a fundamental understanding of the product and the benefits, the beginning of a POC.</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Reduced cost, customer satisfaction and opportunity cost. Badges motivate internal employees to self-manage and progress their learning.</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39142">
                <a:tc>
                  <a:txBody>
                    <a:bodyPr/>
                    <a:lstStyle/>
                    <a:p>
                      <a:pPr algn="l" fontAlgn="t"/>
                      <a:r>
                        <a:rPr lang="en-US" sz="1100" b="0" i="0" u="none" strike="noStrike" dirty="0">
                          <a:solidFill>
                            <a:srgbClr val="000000"/>
                          </a:solidFill>
                          <a:effectLst/>
                          <a:latin typeface="Arial" charset="0"/>
                          <a:ea typeface="Arial" charset="0"/>
                          <a:cs typeface="Arial" charset="0"/>
                        </a:rPr>
                        <a:t>Benefits to your organization</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Increased public advocacy, references, case studies,</a:t>
                      </a:r>
                      <a:r>
                        <a:rPr lang="en-US" sz="1100" b="0" i="0" u="none" strike="noStrike" baseline="0" dirty="0">
                          <a:solidFill>
                            <a:srgbClr val="000000"/>
                          </a:solidFill>
                          <a:effectLst/>
                          <a:latin typeface="Arial" charset="0"/>
                          <a:ea typeface="Arial" charset="0"/>
                          <a:cs typeface="Arial" charset="0"/>
                        </a:rPr>
                        <a:t> </a:t>
                      </a:r>
                      <a:r>
                        <a:rPr lang="en-US" sz="1100" b="0" i="0" u="none" strike="noStrike" dirty="0">
                          <a:solidFill>
                            <a:srgbClr val="000000"/>
                          </a:solidFill>
                          <a:effectLst/>
                          <a:latin typeface="Arial" charset="0"/>
                          <a:ea typeface="Arial" charset="0"/>
                          <a:cs typeface="Arial" charset="0"/>
                        </a:rPr>
                        <a:t> plus as a social media drip marketing campaign generated by badges</a:t>
                      </a:r>
                    </a:p>
                    <a:p>
                      <a:pPr marL="57150" indent="0" algn="l" fontAlgn="t">
                        <a:buFont typeface="Arial" panose="020B0604020202020204" pitchFamily="34" charset="0"/>
                        <a:buNone/>
                      </a:pPr>
                      <a:endParaRPr lang="en-US" sz="1100" b="0" i="0" u="none" strike="noStrike" dirty="0">
                        <a:solidFill>
                          <a:srgbClr val="000000"/>
                        </a:solidFill>
                        <a:effectLst/>
                        <a:latin typeface="Arial" charset="0"/>
                        <a:ea typeface="Arial" charset="0"/>
                        <a:cs typeface="Arial" charset="0"/>
                      </a:endParaRP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Expanded  developer base eager to advance with IBM.</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Skilled labor to support installations. Reduced risk of poor deployments.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Ability to locate and progress deep technical skills for key IBM solutions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Increased exposure to IBM solutions through downloads.</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57150" indent="0" algn="l" fontAlgn="t">
                        <a:buFont typeface="Arial" panose="020B0604020202020204" pitchFamily="34" charset="0"/>
                        <a:buNone/>
                      </a:pPr>
                      <a:r>
                        <a:rPr lang="en-US" sz="1100" b="0" i="0" u="none" strike="noStrike" dirty="0">
                          <a:solidFill>
                            <a:srgbClr val="000000"/>
                          </a:solidFill>
                          <a:effectLst/>
                          <a:latin typeface="Arial" charset="0"/>
                          <a:ea typeface="Arial" charset="0"/>
                          <a:cs typeface="Arial" charset="0"/>
                        </a:rPr>
                        <a:t>Reduced cost, customer satisfaction issues and costs. </a:t>
                      </a:r>
                    </a:p>
                  </a:txBody>
                  <a:tcPr marT="91440" marB="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7078738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idx="4294967295"/>
          </p:nvPr>
        </p:nvSpPr>
        <p:spPr>
          <a:xfrm>
            <a:off x="546103" y="240869"/>
            <a:ext cx="10605120" cy="639331"/>
          </a:xfrm>
        </p:spPr>
        <p:txBody>
          <a:bodyPr/>
          <a:lstStyle/>
          <a:p>
            <a:r>
              <a:rPr lang="en-US" altLang="en-US" sz="3200" b="1" dirty="0">
                <a:ea typeface="Arial" charset="0"/>
                <a:cs typeface="Arial" charset="0"/>
              </a:rPr>
              <a:t>The results exceed our wildest expectations</a:t>
            </a:r>
            <a:endParaRPr lang="en-US" sz="3200" b="1" dirty="0">
              <a:ea typeface="Arial" charset="0"/>
              <a:cs typeface="Arial" charset="0"/>
            </a:endParaRPr>
          </a:p>
        </p:txBody>
      </p:sp>
      <p:sp>
        <p:nvSpPr>
          <p:cNvPr id="32" name="TextBox 3"/>
          <p:cNvSpPr txBox="1">
            <a:spLocks noChangeArrowheads="1"/>
          </p:cNvSpPr>
          <p:nvPr/>
        </p:nvSpPr>
        <p:spPr bwMode="auto">
          <a:xfrm>
            <a:off x="2522483" y="6346361"/>
            <a:ext cx="71417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LinkedIn profiles with IBM badges </a:t>
            </a:r>
            <a:r>
              <a:rPr kumimoji="0" lang="en-US" altLang="en-US" sz="1800" b="1" i="0" u="none" strike="noStrike" kern="1200" cap="none" spc="0" normalizeH="0" baseline="0" noProof="0" dirty="0">
                <a:ln>
                  <a:noFill/>
                </a:ln>
                <a:solidFill>
                  <a:srgbClr val="034A7D"/>
                </a:solidFill>
                <a:effectLst/>
                <a:uLnTx/>
                <a:uFillTx/>
                <a:latin typeface="Calibri" panose="020F0502020204030204"/>
                <a:ea typeface="Arial" charset="0"/>
                <a:cs typeface="Arial" charset="0"/>
              </a:rPr>
              <a:t>receive 6x profile views</a:t>
            </a:r>
            <a:r>
              <a:rPr kumimoji="0" lang="en-US" altLang="en-US" sz="1800" b="0" i="0" u="none" strike="noStrike" kern="1200" cap="none" spc="0" normalizeH="0" baseline="0" noProof="0" dirty="0">
                <a:ln>
                  <a:noFill/>
                </a:ln>
                <a:solidFill>
                  <a:srgbClr val="034A7D"/>
                </a:solidFill>
                <a:effectLst/>
                <a:uLnTx/>
                <a:uFillTx/>
                <a:latin typeface="Calibri" panose="020F0502020204030204"/>
                <a:ea typeface="Arial" charset="0"/>
                <a:cs typeface="Arial" charset="0"/>
              </a:rPr>
              <a:t>.</a:t>
            </a:r>
          </a:p>
        </p:txBody>
      </p:sp>
      <p:pic>
        <p:nvPicPr>
          <p:cNvPr id="20" name="Picture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66126" y="6272917"/>
            <a:ext cx="1160775" cy="516223"/>
          </a:xfrm>
          <a:prstGeom prst="rect">
            <a:avLst/>
          </a:prstGeom>
        </p:spPr>
      </p:pic>
      <p:sp>
        <p:nvSpPr>
          <p:cNvPr id="38" name="TextBox 37"/>
          <p:cNvSpPr txBox="1"/>
          <p:nvPr/>
        </p:nvSpPr>
        <p:spPr>
          <a:xfrm>
            <a:off x="289153" y="3116766"/>
            <a:ext cx="28324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87% </a:t>
            </a:r>
            <a:r>
              <a:rPr kumimoji="0" lang="en-US" sz="16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increase</a:t>
            </a:r>
          </a:p>
        </p:txBody>
      </p:sp>
      <p:sp>
        <p:nvSpPr>
          <p:cNvPr id="39" name="TextBox 38"/>
          <p:cNvSpPr txBox="1"/>
          <p:nvPr/>
        </p:nvSpPr>
        <p:spPr>
          <a:xfrm>
            <a:off x="3121563" y="3116766"/>
            <a:ext cx="28547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57% </a:t>
            </a:r>
            <a:r>
              <a:rPr kumimoji="0" lang="en-US" sz="16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increase</a:t>
            </a:r>
          </a:p>
        </p:txBody>
      </p:sp>
      <p:sp>
        <p:nvSpPr>
          <p:cNvPr id="40" name="TextBox 39"/>
          <p:cNvSpPr txBox="1"/>
          <p:nvPr/>
        </p:nvSpPr>
        <p:spPr>
          <a:xfrm>
            <a:off x="5976277" y="3116766"/>
            <a:ext cx="30789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64% </a:t>
            </a:r>
            <a:r>
              <a:rPr kumimoji="0" lang="en-US" sz="16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increase</a:t>
            </a:r>
          </a:p>
        </p:txBody>
      </p:sp>
      <p:sp>
        <p:nvSpPr>
          <p:cNvPr id="41" name="TextBox 40"/>
          <p:cNvSpPr txBox="1"/>
          <p:nvPr/>
        </p:nvSpPr>
        <p:spPr>
          <a:xfrm>
            <a:off x="8816704" y="3116766"/>
            <a:ext cx="28547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92% </a:t>
            </a:r>
            <a:r>
              <a:rPr kumimoji="0" lang="en-US" sz="16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say verifies job skills</a:t>
            </a:r>
          </a:p>
        </p:txBody>
      </p:sp>
      <p:sp>
        <p:nvSpPr>
          <p:cNvPr id="42" name="TextBox 41"/>
          <p:cNvSpPr txBox="1"/>
          <p:nvPr/>
        </p:nvSpPr>
        <p:spPr>
          <a:xfrm>
            <a:off x="289153" y="2758244"/>
            <a:ext cx="28324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Engagement</a:t>
            </a:r>
          </a:p>
        </p:txBody>
      </p:sp>
      <p:sp>
        <p:nvSpPr>
          <p:cNvPr id="43" name="TextBox 42"/>
          <p:cNvSpPr txBox="1"/>
          <p:nvPr/>
        </p:nvSpPr>
        <p:spPr>
          <a:xfrm>
            <a:off x="3121564" y="2775152"/>
            <a:ext cx="28547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Certifications</a:t>
            </a:r>
          </a:p>
        </p:txBody>
      </p:sp>
      <p:sp>
        <p:nvSpPr>
          <p:cNvPr id="44" name="TextBox 43"/>
          <p:cNvSpPr txBox="1"/>
          <p:nvPr/>
        </p:nvSpPr>
        <p:spPr>
          <a:xfrm>
            <a:off x="5984293" y="2775152"/>
            <a:ext cx="28243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Product Trials</a:t>
            </a:r>
          </a:p>
        </p:txBody>
      </p:sp>
      <p:sp>
        <p:nvSpPr>
          <p:cNvPr id="45" name="TextBox 44"/>
          <p:cNvSpPr txBox="1"/>
          <p:nvPr/>
        </p:nvSpPr>
        <p:spPr>
          <a:xfrm>
            <a:off x="8816704" y="2775152"/>
            <a:ext cx="28547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Employability</a:t>
            </a:r>
          </a:p>
        </p:txBody>
      </p:sp>
      <p:sp>
        <p:nvSpPr>
          <p:cNvPr id="46" name="Oval 45"/>
          <p:cNvSpPr/>
          <p:nvPr/>
        </p:nvSpPr>
        <p:spPr>
          <a:xfrm>
            <a:off x="992963" y="1332867"/>
            <a:ext cx="1389188" cy="1389188"/>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7" name="Picture 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1600" y="1564981"/>
            <a:ext cx="891915" cy="891915"/>
          </a:xfrm>
          <a:prstGeom prst="rect">
            <a:avLst/>
          </a:prstGeom>
        </p:spPr>
      </p:pic>
      <p:sp>
        <p:nvSpPr>
          <p:cNvPr id="51" name="Oval 50"/>
          <p:cNvSpPr/>
          <p:nvPr/>
        </p:nvSpPr>
        <p:spPr>
          <a:xfrm>
            <a:off x="3854325" y="1332867"/>
            <a:ext cx="1389188" cy="1389188"/>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Oval 51"/>
          <p:cNvSpPr/>
          <p:nvPr/>
        </p:nvSpPr>
        <p:spPr>
          <a:xfrm>
            <a:off x="6701897" y="1332867"/>
            <a:ext cx="1389188" cy="1389188"/>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Oval 52"/>
          <p:cNvSpPr/>
          <p:nvPr/>
        </p:nvSpPr>
        <p:spPr>
          <a:xfrm>
            <a:off x="9549469" y="1332867"/>
            <a:ext cx="1389188" cy="1389188"/>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0269" y="1458954"/>
            <a:ext cx="1103969" cy="1103969"/>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782" y="1635877"/>
            <a:ext cx="899337" cy="899337"/>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69892" y="1513307"/>
            <a:ext cx="985635" cy="985635"/>
          </a:xfrm>
          <a:prstGeom prst="rect">
            <a:avLst/>
          </a:prstGeom>
        </p:spPr>
      </p:pic>
      <p:sp>
        <p:nvSpPr>
          <p:cNvPr id="54" name="TextBox 53"/>
          <p:cNvSpPr txBox="1"/>
          <p:nvPr/>
        </p:nvSpPr>
        <p:spPr>
          <a:xfrm>
            <a:off x="275297" y="5626668"/>
            <a:ext cx="28324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125% </a:t>
            </a:r>
            <a:r>
              <a:rPr kumimoji="0" lang="en-US" sz="16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increase</a:t>
            </a:r>
          </a:p>
        </p:txBody>
      </p:sp>
      <p:sp>
        <p:nvSpPr>
          <p:cNvPr id="55" name="TextBox 54"/>
          <p:cNvSpPr txBox="1"/>
          <p:nvPr/>
        </p:nvSpPr>
        <p:spPr>
          <a:xfrm>
            <a:off x="3107708" y="5626668"/>
            <a:ext cx="28547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694% </a:t>
            </a:r>
            <a:r>
              <a:rPr kumimoji="0" lang="en-US" sz="16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increase</a:t>
            </a:r>
          </a:p>
        </p:txBody>
      </p:sp>
      <p:sp>
        <p:nvSpPr>
          <p:cNvPr id="56" name="TextBox 55"/>
          <p:cNvSpPr txBox="1"/>
          <p:nvPr/>
        </p:nvSpPr>
        <p:spPr>
          <a:xfrm>
            <a:off x="5962421" y="5626669"/>
            <a:ext cx="30789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$50-200K </a:t>
            </a:r>
            <a:r>
              <a:rPr kumimoji="0" lang="en-US" sz="16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per 10,000 badges</a:t>
            </a:r>
          </a:p>
        </p:txBody>
      </p:sp>
      <p:sp>
        <p:nvSpPr>
          <p:cNvPr id="57" name="TextBox 56"/>
          <p:cNvSpPr txBox="1"/>
          <p:nvPr/>
        </p:nvSpPr>
        <p:spPr>
          <a:xfrm>
            <a:off x="8802849" y="5626668"/>
            <a:ext cx="28547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195</a:t>
            </a:r>
            <a:r>
              <a:rPr kumimoji="0" lang="en-US" sz="16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 countries</a:t>
            </a:r>
          </a:p>
        </p:txBody>
      </p:sp>
      <p:sp>
        <p:nvSpPr>
          <p:cNvPr id="58" name="TextBox 57"/>
          <p:cNvSpPr txBox="1"/>
          <p:nvPr/>
        </p:nvSpPr>
        <p:spPr>
          <a:xfrm>
            <a:off x="275297" y="5268147"/>
            <a:ext cx="28324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Enrollments</a:t>
            </a:r>
          </a:p>
        </p:txBody>
      </p:sp>
      <p:sp>
        <p:nvSpPr>
          <p:cNvPr id="59" name="TextBox 58"/>
          <p:cNvSpPr txBox="1"/>
          <p:nvPr/>
        </p:nvSpPr>
        <p:spPr>
          <a:xfrm>
            <a:off x="3107709" y="5285056"/>
            <a:ext cx="285471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Completions</a:t>
            </a:r>
          </a:p>
        </p:txBody>
      </p:sp>
      <p:sp>
        <p:nvSpPr>
          <p:cNvPr id="60" name="TextBox 59"/>
          <p:cNvSpPr txBox="1"/>
          <p:nvPr/>
        </p:nvSpPr>
        <p:spPr>
          <a:xfrm>
            <a:off x="5970439" y="5285056"/>
            <a:ext cx="282439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Social Media</a:t>
            </a:r>
          </a:p>
        </p:txBody>
      </p:sp>
      <p:sp>
        <p:nvSpPr>
          <p:cNvPr id="61" name="TextBox 60"/>
          <p:cNvSpPr txBox="1"/>
          <p:nvPr/>
        </p:nvSpPr>
        <p:spPr>
          <a:xfrm>
            <a:off x="8802849" y="5285056"/>
            <a:ext cx="28547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Skills Registry</a:t>
            </a:r>
          </a:p>
        </p:txBody>
      </p:sp>
      <p:sp>
        <p:nvSpPr>
          <p:cNvPr id="62" name="Oval 61"/>
          <p:cNvSpPr/>
          <p:nvPr/>
        </p:nvSpPr>
        <p:spPr>
          <a:xfrm>
            <a:off x="979109" y="3842771"/>
            <a:ext cx="1389188" cy="1389188"/>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Oval 63"/>
          <p:cNvSpPr/>
          <p:nvPr/>
        </p:nvSpPr>
        <p:spPr>
          <a:xfrm>
            <a:off x="3840470" y="3842771"/>
            <a:ext cx="1389188" cy="1389188"/>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Oval 64"/>
          <p:cNvSpPr/>
          <p:nvPr/>
        </p:nvSpPr>
        <p:spPr>
          <a:xfrm>
            <a:off x="6688042" y="3842771"/>
            <a:ext cx="1389188" cy="1389188"/>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Oval 65"/>
          <p:cNvSpPr/>
          <p:nvPr/>
        </p:nvSpPr>
        <p:spPr>
          <a:xfrm>
            <a:off x="9535614" y="3842771"/>
            <a:ext cx="1389188" cy="1389188"/>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0" name="Picture 6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34645" y="4132390"/>
            <a:ext cx="871161" cy="871161"/>
          </a:xfrm>
          <a:prstGeom prst="rect">
            <a:avLst/>
          </a:prstGeom>
        </p:spPr>
      </p:pic>
      <p:pic>
        <p:nvPicPr>
          <p:cNvPr id="71" name="Picture 7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4459" y="4136918"/>
            <a:ext cx="846829" cy="846829"/>
          </a:xfrm>
          <a:prstGeom prst="rect">
            <a:avLst/>
          </a:prstGeom>
        </p:spPr>
      </p:pic>
      <p:pic>
        <p:nvPicPr>
          <p:cNvPr id="72" name="Picture 7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41733" y="4484519"/>
            <a:ext cx="574027" cy="574027"/>
          </a:xfrm>
          <a:prstGeom prst="rect">
            <a:avLst/>
          </a:prstGeom>
        </p:spPr>
      </p:pic>
      <p:pic>
        <p:nvPicPr>
          <p:cNvPr id="73" name="Picture 7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92153" y="4006414"/>
            <a:ext cx="465220" cy="465220"/>
          </a:xfrm>
          <a:prstGeom prst="rect">
            <a:avLst/>
          </a:prstGeom>
        </p:spPr>
      </p:pic>
      <p:pic>
        <p:nvPicPr>
          <p:cNvPr id="74" name="Picture 7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68670" y="4170295"/>
            <a:ext cx="684005" cy="684005"/>
          </a:xfrm>
          <a:prstGeom prst="rect">
            <a:avLst/>
          </a:prstGeom>
        </p:spPr>
      </p:pic>
      <p:pic>
        <p:nvPicPr>
          <p:cNvPr id="75" name="Picture 7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814473" y="4107618"/>
            <a:ext cx="830239" cy="830239"/>
          </a:xfrm>
          <a:prstGeom prst="rect">
            <a:avLst/>
          </a:prstGeom>
        </p:spPr>
      </p:pic>
    </p:spTree>
    <p:extLst>
      <p:ext uri="{BB962C8B-B14F-4D97-AF65-F5344CB8AC3E}">
        <p14:creationId xmlns:p14="http://schemas.microsoft.com/office/powerpoint/2010/main" val="798784732"/>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255800" y="1963246"/>
            <a:ext cx="1813175" cy="448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p:cNvSpPr/>
          <p:nvPr/>
        </p:nvSpPr>
        <p:spPr>
          <a:xfrm>
            <a:off x="635298" y="498847"/>
            <a:ext cx="11232970" cy="978729"/>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34A7D"/>
                </a:solidFill>
                <a:effectLst/>
                <a:uLnTx/>
                <a:uFillTx/>
                <a:latin typeface="Calibri" panose="020F0502020204030204"/>
                <a:ea typeface="Arial" charset="0"/>
                <a:cs typeface="Arial" charset="0"/>
              </a:rPr>
              <a:t>Every badged activity flows into a </a:t>
            </a:r>
            <a:r>
              <a:rPr kumimoji="0" lang="en-US" altLang="en-US" sz="3200" b="1" i="1" u="none" strike="noStrike" kern="1200" cap="none" spc="0" normalizeH="0" baseline="0" noProof="0" dirty="0">
                <a:ln>
                  <a:noFill/>
                </a:ln>
                <a:solidFill>
                  <a:srgbClr val="034A7D"/>
                </a:solidFill>
                <a:effectLst/>
                <a:uLnTx/>
                <a:uFillTx/>
                <a:latin typeface="Calibri" panose="020F0502020204030204"/>
                <a:ea typeface="Arial" charset="0"/>
                <a:cs typeface="Arial" charset="0"/>
              </a:rPr>
              <a:t>single skill registry</a:t>
            </a:r>
            <a:r>
              <a:rPr kumimoji="0" lang="en-US" altLang="en-US" sz="3200" b="1" i="0" u="none" strike="noStrike" kern="1200" cap="none" spc="0" normalizeH="0" baseline="0" noProof="0" dirty="0">
                <a:ln>
                  <a:noFill/>
                </a:ln>
                <a:solidFill>
                  <a:srgbClr val="034A7D"/>
                </a:solidFill>
                <a:effectLst/>
                <a:uLnTx/>
                <a:uFillTx/>
                <a:latin typeface="Calibri" panose="020F0502020204030204"/>
                <a:ea typeface="Arial" charset="0"/>
                <a:cs typeface="Arial" charset="0"/>
              </a:rPr>
              <a:t>, so we can now see</a:t>
            </a:r>
            <a:r>
              <a:rPr kumimoji="0" lang="en-US" altLang="en-US" sz="3200" b="1" i="1" u="none" strike="noStrike" kern="1200" cap="none" spc="0" normalizeH="0" baseline="0" noProof="0" dirty="0">
                <a:ln>
                  <a:noFill/>
                </a:ln>
                <a:solidFill>
                  <a:srgbClr val="034A7D"/>
                </a:solidFill>
                <a:effectLst/>
                <a:uLnTx/>
                <a:uFillTx/>
                <a:latin typeface="Calibri" panose="020F0502020204030204"/>
                <a:ea typeface="Arial" charset="0"/>
                <a:cs typeface="Arial" charset="0"/>
              </a:rPr>
              <a:t> all </a:t>
            </a:r>
            <a:r>
              <a:rPr kumimoji="0" lang="en-US" altLang="en-US" sz="3200" b="1" i="0" u="none" strike="noStrike" kern="1200" cap="none" spc="0" normalizeH="0" baseline="0" noProof="0" dirty="0">
                <a:ln>
                  <a:noFill/>
                </a:ln>
                <a:solidFill>
                  <a:srgbClr val="034A7D"/>
                </a:solidFill>
                <a:effectLst/>
                <a:uLnTx/>
                <a:uFillTx/>
                <a:latin typeface="Calibri" panose="020F0502020204030204"/>
                <a:ea typeface="Arial" charset="0"/>
                <a:cs typeface="Arial" charset="0"/>
              </a:rPr>
              <a:t>disparate activities</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66125" y="6272915"/>
            <a:ext cx="1160775" cy="516223"/>
          </a:xfrm>
          <a:prstGeom prst="rect">
            <a:avLst/>
          </a:prstGeom>
        </p:spPr>
      </p:pic>
      <p:grpSp>
        <p:nvGrpSpPr>
          <p:cNvPr id="4" name="Group 3">
            <a:extLst>
              <a:ext uri="{FF2B5EF4-FFF2-40B4-BE49-F238E27FC236}">
                <a16:creationId xmlns:a16="http://schemas.microsoft.com/office/drawing/2014/main" id="{59950E0B-7DF9-3D46-9FB8-4B29FDABAAB9}"/>
              </a:ext>
            </a:extLst>
          </p:cNvPr>
          <p:cNvGrpSpPr/>
          <p:nvPr/>
        </p:nvGrpSpPr>
        <p:grpSpPr>
          <a:xfrm>
            <a:off x="3806367" y="2165868"/>
            <a:ext cx="6641532" cy="4284102"/>
            <a:chOff x="3806367" y="2165868"/>
            <a:chExt cx="6641532" cy="4284102"/>
          </a:xfrm>
        </p:grpSpPr>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06367" y="2165868"/>
              <a:ext cx="6641532" cy="4284102"/>
            </a:xfrm>
            <a:prstGeom prst="rect">
              <a:avLst/>
            </a:prstGeom>
          </p:spPr>
        </p:pic>
        <p:sp>
          <p:nvSpPr>
            <p:cNvPr id="2" name="TextBox 1">
              <a:extLst>
                <a:ext uri="{FF2B5EF4-FFF2-40B4-BE49-F238E27FC236}">
                  <a16:creationId xmlns:a16="http://schemas.microsoft.com/office/drawing/2014/main" id="{AE37FE36-0E15-9F4E-B419-58CAD2291F26}"/>
                </a:ext>
              </a:extLst>
            </p:cNvPr>
            <p:cNvSpPr txBox="1"/>
            <p:nvPr/>
          </p:nvSpPr>
          <p:spPr>
            <a:xfrm>
              <a:off x="3978876" y="3016763"/>
              <a:ext cx="6153665"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021"/>
                  </a:solidFill>
                  <a:effectLst/>
                  <a:uLnTx/>
                  <a:uFillTx/>
                  <a:latin typeface="Calibri" panose="020F0502020204030204"/>
                  <a:ea typeface="+mn-ea"/>
                  <a:cs typeface="+mn-cs"/>
                </a:rPr>
                <a:t>Name: </a:t>
              </a:r>
              <a:r>
                <a:rPr kumimoji="0" lang="en-US" sz="2400" b="0" i="0" u="none" strike="noStrike" kern="1200" cap="none" spc="0" normalizeH="0" baseline="0" noProof="0" dirty="0">
                  <a:ln>
                    <a:noFill/>
                  </a:ln>
                  <a:solidFill>
                    <a:srgbClr val="242021"/>
                  </a:solidFill>
                  <a:effectLst/>
                  <a:uLnTx/>
                  <a:uFillTx/>
                  <a:latin typeface="Calibri" panose="020F0502020204030204"/>
                  <a:ea typeface="+mn-ea"/>
                  <a:cs typeface="+mn-cs"/>
                </a:rPr>
                <a:t>Susan Ballesteros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021"/>
                  </a:solidFill>
                  <a:effectLst/>
                  <a:uLnTx/>
                  <a:uFillTx/>
                  <a:latin typeface="Calibri" panose="020F0502020204030204"/>
                  <a:ea typeface="+mn-ea"/>
                  <a:cs typeface="+mn-cs"/>
                </a:rPr>
                <a:t>Location: </a:t>
              </a:r>
              <a:r>
                <a:rPr kumimoji="0" lang="en-US" sz="2400" b="0" i="0" u="none" strike="noStrike" kern="1200" cap="none" spc="0" normalizeH="0" baseline="0" noProof="0" dirty="0">
                  <a:ln>
                    <a:noFill/>
                  </a:ln>
                  <a:solidFill>
                    <a:srgbClr val="242021"/>
                  </a:solidFill>
                  <a:effectLst/>
                  <a:uLnTx/>
                  <a:uFillTx/>
                  <a:latin typeface="Calibri" panose="020F0502020204030204"/>
                  <a:ea typeface="+mn-ea"/>
                  <a:cs typeface="+mn-cs"/>
                </a:rPr>
                <a:t>Detroit, Michigan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2021"/>
                  </a:solidFill>
                  <a:effectLst/>
                  <a:uLnTx/>
                  <a:uFillTx/>
                  <a:latin typeface="Calibri" panose="020F0502020204030204"/>
                  <a:ea typeface="+mn-ea"/>
                  <a:cs typeface="+mn-cs"/>
                </a:rPr>
                <a:t>Skills Tags: </a:t>
              </a:r>
              <a:r>
                <a:rPr kumimoji="0" lang="en-US" sz="2400" b="0" i="0" u="none" strike="noStrike" kern="1200" cap="none" spc="0" normalizeH="0" baseline="0" noProof="0" dirty="0">
                  <a:ln>
                    <a:noFill/>
                  </a:ln>
                  <a:solidFill>
                    <a:srgbClr val="242021"/>
                  </a:solidFill>
                  <a:effectLst/>
                  <a:uLnTx/>
                  <a:uFillTx/>
                  <a:latin typeface="Calibri" panose="020F0502020204030204"/>
                  <a:ea typeface="+mn-ea"/>
                  <a:cs typeface="+mn-cs"/>
                </a:rPr>
                <a:t>Bluemix, Security, Mobile, zSystems</a:t>
              </a:r>
            </a:p>
          </p:txBody>
        </p:sp>
      </p:grpSp>
    </p:spTree>
    <p:extLst>
      <p:ext uri="{BB962C8B-B14F-4D97-AF65-F5344CB8AC3E}">
        <p14:creationId xmlns:p14="http://schemas.microsoft.com/office/powerpoint/2010/main" val="178730494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31670" y="1761570"/>
            <a:ext cx="5555311" cy="275645"/>
          </a:xfrm>
          <a:prstGeom prst="rect">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rPr>
              <a:t>76%</a:t>
            </a:r>
          </a:p>
        </p:txBody>
      </p:sp>
      <p:sp>
        <p:nvSpPr>
          <p:cNvPr id="4" name="Rectangle 3"/>
          <p:cNvSpPr/>
          <p:nvPr/>
        </p:nvSpPr>
        <p:spPr>
          <a:xfrm>
            <a:off x="5931670" y="2063772"/>
            <a:ext cx="5335767" cy="275645"/>
          </a:xfrm>
          <a:prstGeom prst="rect">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rPr>
              <a:t>72%</a:t>
            </a:r>
          </a:p>
        </p:txBody>
      </p:sp>
      <p:sp>
        <p:nvSpPr>
          <p:cNvPr id="5" name="Rectangle 4"/>
          <p:cNvSpPr/>
          <p:nvPr/>
        </p:nvSpPr>
        <p:spPr>
          <a:xfrm>
            <a:off x="5931670" y="2365975"/>
            <a:ext cx="4279127" cy="275645"/>
          </a:xfrm>
          <a:prstGeom prst="rect">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Calibri" panose="020F0502020204030204"/>
                <a:ea typeface="+mn-ea"/>
                <a:cs typeface="+mn-cs"/>
              </a:rPr>
              <a:t>58%</a:t>
            </a:r>
            <a:endPar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p:cNvSpPr/>
          <p:nvPr/>
        </p:nvSpPr>
        <p:spPr>
          <a:xfrm>
            <a:off x="5931669" y="2668178"/>
            <a:ext cx="3527288" cy="275645"/>
          </a:xfrm>
          <a:prstGeom prst="rect">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Calibri" panose="020F0502020204030204"/>
                <a:ea typeface="+mn-ea"/>
                <a:cs typeface="+mn-cs"/>
              </a:rPr>
              <a:t>48%</a:t>
            </a:r>
            <a:endPar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p:cNvSpPr/>
          <p:nvPr/>
        </p:nvSpPr>
        <p:spPr>
          <a:xfrm>
            <a:off x="5931670" y="2970380"/>
            <a:ext cx="3039607" cy="275645"/>
          </a:xfrm>
          <a:prstGeom prst="rect">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Calibri" panose="020F0502020204030204"/>
                <a:ea typeface="+mn-ea"/>
                <a:cs typeface="+mn-cs"/>
              </a:rPr>
              <a:t>41%</a:t>
            </a:r>
            <a:endPar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Rectangle 7"/>
          <p:cNvSpPr/>
          <p:nvPr/>
        </p:nvSpPr>
        <p:spPr>
          <a:xfrm>
            <a:off x="5931670" y="3272583"/>
            <a:ext cx="2877047" cy="275645"/>
          </a:xfrm>
          <a:prstGeom prst="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Calibri" panose="020F0502020204030204"/>
                <a:ea typeface="+mn-ea"/>
                <a:cs typeface="+mn-cs"/>
              </a:rPr>
              <a:t>39%</a:t>
            </a:r>
            <a:endPar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p:cNvSpPr/>
          <p:nvPr/>
        </p:nvSpPr>
        <p:spPr>
          <a:xfrm>
            <a:off x="5931669" y="3574786"/>
            <a:ext cx="2635979" cy="275645"/>
          </a:xfrm>
          <a:prstGeom prst="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Calibri" panose="020F0502020204030204"/>
                <a:ea typeface="+mn-ea"/>
                <a:cs typeface="+mn-cs"/>
              </a:rPr>
              <a:t>36%</a:t>
            </a:r>
            <a:endPar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p:cNvSpPr/>
          <p:nvPr/>
        </p:nvSpPr>
        <p:spPr>
          <a:xfrm>
            <a:off x="5931670" y="3876988"/>
            <a:ext cx="2465460" cy="275645"/>
          </a:xfrm>
          <a:prstGeom prst="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Calibri" panose="020F0502020204030204"/>
                <a:ea typeface="+mn-ea"/>
                <a:cs typeface="+mn-cs"/>
              </a:rPr>
              <a:t>33%</a:t>
            </a:r>
            <a:endPar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p:cNvSpPr/>
          <p:nvPr/>
        </p:nvSpPr>
        <p:spPr>
          <a:xfrm>
            <a:off x="5931670" y="4179191"/>
            <a:ext cx="2294943" cy="275645"/>
          </a:xfrm>
          <a:prstGeom prst="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rPr>
              <a:t>31%</a:t>
            </a:r>
          </a:p>
        </p:txBody>
      </p:sp>
      <p:sp>
        <p:nvSpPr>
          <p:cNvPr id="12" name="Rectangle 11"/>
          <p:cNvSpPr/>
          <p:nvPr/>
        </p:nvSpPr>
        <p:spPr>
          <a:xfrm>
            <a:off x="5931670" y="4481394"/>
            <a:ext cx="1570244" cy="275645"/>
          </a:xfrm>
          <a:prstGeom prst="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rPr>
              <a:t>21%</a:t>
            </a:r>
          </a:p>
        </p:txBody>
      </p:sp>
      <p:sp>
        <p:nvSpPr>
          <p:cNvPr id="13" name="Rectangle 12"/>
          <p:cNvSpPr/>
          <p:nvPr/>
        </p:nvSpPr>
        <p:spPr>
          <a:xfrm>
            <a:off x="5931669" y="4783596"/>
            <a:ext cx="1237739" cy="275645"/>
          </a:xfrm>
          <a:prstGeom prst="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Calibri" panose="020F0502020204030204"/>
                <a:ea typeface="+mn-ea"/>
                <a:cs typeface="+mn-cs"/>
              </a:rPr>
              <a:t>17%</a:t>
            </a:r>
            <a:endPar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p:cNvSpPr/>
          <p:nvPr/>
        </p:nvSpPr>
        <p:spPr>
          <a:xfrm>
            <a:off x="5931670" y="5085799"/>
            <a:ext cx="1237740" cy="275645"/>
          </a:xfrm>
          <a:prstGeom prst="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FFFFFF"/>
                </a:solidFill>
                <a:effectLst/>
                <a:uLnTx/>
                <a:uFillTx/>
                <a:latin typeface="Calibri" panose="020F0502020204030204"/>
                <a:ea typeface="+mn-ea"/>
                <a:cs typeface="+mn-cs"/>
              </a:rPr>
              <a:t>17%</a:t>
            </a:r>
            <a:endPar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p:cNvSpPr/>
          <p:nvPr/>
        </p:nvSpPr>
        <p:spPr>
          <a:xfrm>
            <a:off x="5931670" y="5388002"/>
            <a:ext cx="1003301" cy="275645"/>
          </a:xfrm>
          <a:prstGeom prst="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rPr>
              <a:t>13%</a:t>
            </a:r>
          </a:p>
        </p:txBody>
      </p:sp>
      <p:sp>
        <p:nvSpPr>
          <p:cNvPr id="16" name="Rectangle 15"/>
          <p:cNvSpPr/>
          <p:nvPr/>
        </p:nvSpPr>
        <p:spPr>
          <a:xfrm>
            <a:off x="5931670" y="5690204"/>
            <a:ext cx="516908" cy="275645"/>
          </a:xfrm>
          <a:prstGeom prst="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rPr>
              <a:t>7%</a:t>
            </a:r>
          </a:p>
        </p:txBody>
      </p:sp>
      <p:sp>
        <p:nvSpPr>
          <p:cNvPr id="17" name="Rectangle 16"/>
          <p:cNvSpPr/>
          <p:nvPr/>
        </p:nvSpPr>
        <p:spPr>
          <a:xfrm>
            <a:off x="5931670" y="5992402"/>
            <a:ext cx="332380" cy="275645"/>
          </a:xfrm>
          <a:prstGeom prst="rect">
            <a:avLst/>
          </a:prstGeom>
          <a:solidFill>
            <a:srgbClr val="00B0F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60960" rIns="60960" bIns="6096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sp>
        <p:nvSpPr>
          <p:cNvPr id="23" name="Rectangle 22"/>
          <p:cNvSpPr/>
          <p:nvPr/>
        </p:nvSpPr>
        <p:spPr>
          <a:xfrm>
            <a:off x="212517" y="1664607"/>
            <a:ext cx="5719152" cy="4708981"/>
          </a:xfrm>
          <a:prstGeom prst="rect">
            <a:avLst/>
          </a:prstGeom>
        </p:spPr>
        <p:txBody>
          <a:bodyPr wrap="square">
            <a:spAutoFit/>
          </a:bodyPr>
          <a:lstStyle/>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Motivates employees and customers to develop current skills </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Recognizes employees for achievement</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Increases social media presence</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Helps me identify verified talent</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Promotes technical eminence</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Increases engagement</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Builds a loyal skill base who want more</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Accelerates shifts in expertise to meet the changing market</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Increases client confidence</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Maps skills at the nano level</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Enhances expertise analytics </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Helps me acquire verified talent</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Enhances the IBM brand in the market</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Reduces customer service and support</a:t>
            </a:r>
          </a:p>
          <a:p>
            <a:pPr marL="0" marR="0" lvl="0" indent="0" algn="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2021"/>
                </a:solidFill>
                <a:effectLst/>
                <a:uLnTx/>
                <a:uFillTx/>
                <a:latin typeface="Calibri" panose="020F0502020204030204"/>
                <a:ea typeface="Arial" charset="0"/>
                <a:cs typeface="Arial" charset="0"/>
              </a:rPr>
              <a:t>Leads to an increase in license sales</a:t>
            </a:r>
          </a:p>
        </p:txBody>
      </p:sp>
      <p:sp>
        <p:nvSpPr>
          <p:cNvPr id="26" name="TextBox 25"/>
          <p:cNvSpPr txBox="1"/>
          <p:nvPr/>
        </p:nvSpPr>
        <p:spPr>
          <a:xfrm>
            <a:off x="576262" y="484412"/>
            <a:ext cx="116157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zh-TW" sz="3200" b="1" i="0" u="none" strike="noStrike" kern="1200" cap="none" spc="0" normalizeH="0" baseline="0" noProof="0" dirty="0">
                <a:ln>
                  <a:noFill/>
                </a:ln>
                <a:solidFill>
                  <a:srgbClr val="034A7D"/>
                </a:solidFill>
                <a:effectLst/>
                <a:uLnTx/>
                <a:uFillTx/>
                <a:latin typeface="Calibri" panose="020F0502020204030204"/>
                <a:ea typeface="MS PGothic" charset="-128"/>
                <a:cs typeface="Arial" panose="020B0604020202020204" pitchFamily="34" charset="0"/>
              </a:rPr>
              <a:t>IBM Managers: How do badges impact your business?</a:t>
            </a:r>
            <a:endParaRPr kumimoji="0" lang="en-US" sz="3200" b="1" i="0" u="none" strike="noStrike" kern="1200" cap="none" spc="0" normalizeH="0" baseline="0" noProof="0" dirty="0">
              <a:ln>
                <a:noFill/>
              </a:ln>
              <a:solidFill>
                <a:srgbClr val="034A7D"/>
              </a:solidFill>
              <a:effectLst/>
              <a:uLnTx/>
              <a:uFillTx/>
              <a:latin typeface="Calibri" panose="020F0502020204030204"/>
              <a:ea typeface="Arial" charset="0"/>
              <a:cs typeface="Arial" panose="020B0604020202020204" pitchFamily="34" charset="0"/>
            </a:endParaRPr>
          </a:p>
        </p:txBody>
      </p:sp>
      <p:sp>
        <p:nvSpPr>
          <p:cNvPr id="20" name="TextBox 30"/>
          <p:cNvSpPr txBox="1">
            <a:spLocks noChangeArrowheads="1"/>
          </p:cNvSpPr>
          <p:nvPr/>
        </p:nvSpPr>
        <p:spPr bwMode="auto">
          <a:xfrm>
            <a:off x="268287" y="6615854"/>
            <a:ext cx="6636387" cy="123111"/>
          </a:xfrm>
          <a:prstGeom prst="rect">
            <a:avLst/>
          </a:prstGeom>
          <a:noFill/>
          <a:ln w="9525">
            <a:noFill/>
            <a:miter lim="800000"/>
            <a:headEnd/>
            <a:tailEnd/>
          </a:ln>
        </p:spPr>
        <p:txBody>
          <a:bodyPr wrap="square" lIns="0" tIns="0" rIns="0" bIns="0" anchor="b">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666666"/>
                </a:solidFill>
                <a:effectLst/>
                <a:uLnTx/>
                <a:uFillTx/>
                <a:latin typeface="Calibri" panose="020F0502020204030204"/>
                <a:ea typeface="MS PGothic" pitchFamily="34" charset="-128"/>
                <a:cs typeface=""/>
              </a:rPr>
              <a:t>Sources: IBM internal survey of badge issuers, 2017</a:t>
            </a:r>
          </a:p>
        </p:txBody>
      </p:sp>
    </p:spTree>
    <p:extLst>
      <p:ext uri="{BB962C8B-B14F-4D97-AF65-F5344CB8AC3E}">
        <p14:creationId xmlns:p14="http://schemas.microsoft.com/office/powerpoint/2010/main" val="1690785318"/>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2A983EDB-1482-4EE5-BE45-1EFE380F4BCC}"/>
              </a:ext>
            </a:extLst>
          </p:cNvPr>
          <p:cNvSpPr/>
          <p:nvPr/>
        </p:nvSpPr>
        <p:spPr>
          <a:xfrm>
            <a:off x="-10462" y="1672046"/>
            <a:ext cx="12193588" cy="5184685"/>
          </a:xfrm>
          <a:prstGeom prst="rect">
            <a:avLst/>
          </a:prstGeom>
          <a:solidFill>
            <a:srgbClr val="034A7D"/>
          </a:solidFill>
          <a:ln w="12700">
            <a:miter lim="400000"/>
          </a:ln>
        </p:spPr>
        <p:txBody>
          <a:bodyPr lIns="35719" tIns="35719" rIns="35719" bIns="35719" anchor="ctr"/>
          <a:lstStyle>
            <a:lvl1pPr defTabSz="821531">
              <a:defRPr sz="3200">
                <a:solidFill>
                  <a:srgbClr val="F8F8FA"/>
                </a:solidFill>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8F8FA"/>
                </a:solidFill>
                <a:effectLst/>
                <a:uLnTx/>
                <a:uFillTx/>
                <a:latin typeface="Calibri" panose="020F0502020204030204"/>
                <a:ea typeface="MS PGothic" panose="020B0600070205080204" pitchFamily="34" charset="-128"/>
                <a:cs typeface="+mn-cs"/>
                <a:sym typeface="Helvetica Light"/>
              </a:rPr>
              <a:t>       </a:t>
            </a:r>
          </a:p>
        </p:txBody>
      </p:sp>
      <p:sp>
        <p:nvSpPr>
          <p:cNvPr id="69635" name="Team">
            <a:extLst>
              <a:ext uri="{FF2B5EF4-FFF2-40B4-BE49-F238E27FC236}">
                <a16:creationId xmlns:a16="http://schemas.microsoft.com/office/drawing/2014/main" id="{92D0B4EE-1E82-4E51-8587-C47416C71AED}"/>
              </a:ext>
            </a:extLst>
          </p:cNvPr>
          <p:cNvSpPr>
            <a:spLocks noChangeArrowheads="1"/>
          </p:cNvSpPr>
          <p:nvPr/>
        </p:nvSpPr>
        <p:spPr bwMode="auto">
          <a:xfrm>
            <a:off x="279400" y="241211"/>
            <a:ext cx="2233945"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57150" defTabSz="1282700">
              <a:spcBef>
                <a:spcPts val="2950"/>
              </a:spcBef>
              <a:buSzPct val="75000"/>
              <a:buChar char="•"/>
              <a:defRPr sz="2600">
                <a:solidFill>
                  <a:srgbClr val="000000"/>
                </a:solidFill>
                <a:latin typeface="Helvetica Light"/>
                <a:ea typeface="Helvetica Light"/>
                <a:cs typeface="Helvetica Light"/>
                <a:sym typeface="Helvetica Light"/>
              </a:defRPr>
            </a:lvl1pPr>
            <a:lvl2pPr marL="742950" indent="-285750" defTabSz="1282700">
              <a:spcBef>
                <a:spcPts val="2950"/>
              </a:spcBef>
              <a:buSzPct val="75000"/>
              <a:buChar char="•"/>
              <a:defRPr sz="2600">
                <a:solidFill>
                  <a:srgbClr val="000000"/>
                </a:solidFill>
                <a:latin typeface="Helvetica Light"/>
                <a:ea typeface="Helvetica Light"/>
                <a:cs typeface="Helvetica Light"/>
                <a:sym typeface="Helvetica Light"/>
              </a:defRPr>
            </a:lvl2pPr>
            <a:lvl3pPr marL="1143000" indent="-228600" defTabSz="1282700">
              <a:spcBef>
                <a:spcPts val="2950"/>
              </a:spcBef>
              <a:buSzPct val="75000"/>
              <a:buChar char="•"/>
              <a:defRPr sz="2600">
                <a:solidFill>
                  <a:srgbClr val="000000"/>
                </a:solidFill>
                <a:latin typeface="Helvetica Light"/>
                <a:ea typeface="Helvetica Light"/>
                <a:cs typeface="Helvetica Light"/>
                <a:sym typeface="Helvetica Light"/>
              </a:defRPr>
            </a:lvl3pPr>
            <a:lvl4pPr marL="1600200" indent="-228600" defTabSz="1282700">
              <a:spcBef>
                <a:spcPts val="2950"/>
              </a:spcBef>
              <a:buSzPct val="75000"/>
              <a:buChar char="•"/>
              <a:defRPr sz="2600">
                <a:solidFill>
                  <a:srgbClr val="000000"/>
                </a:solidFill>
                <a:latin typeface="Helvetica Light"/>
                <a:ea typeface="Helvetica Light"/>
                <a:cs typeface="Helvetica Light"/>
                <a:sym typeface="Helvetica Light"/>
              </a:defRPr>
            </a:lvl4pPr>
            <a:lvl5pPr marL="2057400" indent="-228600" defTabSz="1282700">
              <a:spcBef>
                <a:spcPts val="2950"/>
              </a:spcBef>
              <a:buSzPct val="75000"/>
              <a:buChar char="•"/>
              <a:defRPr sz="2600">
                <a:solidFill>
                  <a:srgbClr val="000000"/>
                </a:solidFill>
                <a:latin typeface="Helvetica Light"/>
                <a:ea typeface="Helvetica Light"/>
                <a:cs typeface="Helvetica Light"/>
                <a:sym typeface="Helvetica Light"/>
              </a:defRPr>
            </a:lvl5pPr>
            <a:lvl6pPr marL="25146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6pPr>
            <a:lvl7pPr marL="29718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7pPr>
            <a:lvl8pPr marL="34290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8pPr>
            <a:lvl9pPr marL="38862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9pPr>
          </a:lstStyle>
          <a:p>
            <a:pPr marL="57150" marR="0" lvl="0" indent="0" algn="l" defTabSz="12827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A3645"/>
                </a:solidFill>
                <a:effectLst/>
                <a:uLnTx/>
                <a:uFillTx/>
                <a:latin typeface="Calibri" panose="020F0502020204030204"/>
                <a:ea typeface="Helvetica Neue Light"/>
                <a:cs typeface="Arial" panose="020B0604020202020204" pitchFamily="34" charset="0"/>
                <a:sym typeface="Helvetica Neue Light"/>
              </a:rPr>
              <a:t>Reporting &amp; Analytics</a:t>
            </a:r>
          </a:p>
        </p:txBody>
      </p:sp>
      <p:sp>
        <p:nvSpPr>
          <p:cNvPr id="40" name="Line">
            <a:extLst>
              <a:ext uri="{FF2B5EF4-FFF2-40B4-BE49-F238E27FC236}">
                <a16:creationId xmlns:a16="http://schemas.microsoft.com/office/drawing/2014/main" id="{30513F61-5636-4F20-9FED-F92F4212F934}"/>
              </a:ext>
            </a:extLst>
          </p:cNvPr>
          <p:cNvSpPr>
            <a:spLocks noChangeShapeType="1"/>
          </p:cNvSpPr>
          <p:nvPr/>
        </p:nvSpPr>
        <p:spPr bwMode="auto">
          <a:xfrm>
            <a:off x="406400" y="650875"/>
            <a:ext cx="863600" cy="0"/>
          </a:xfrm>
          <a:prstGeom prst="line">
            <a:avLst/>
          </a:prstGeom>
          <a:noFill/>
          <a:ln w="76200">
            <a:solidFill>
              <a:srgbClr val="1CB0F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5" name="Picture 3">
            <a:extLst>
              <a:ext uri="{FF2B5EF4-FFF2-40B4-BE49-F238E27FC236}">
                <a16:creationId xmlns:a16="http://schemas.microsoft.com/office/drawing/2014/main" id="{14E15D01-EC19-44AE-BAC8-088B973047EC}"/>
              </a:ext>
            </a:extLst>
          </p:cNvPr>
          <p:cNvPicPr>
            <a:picLocks noChangeAspect="1" noChangeArrowheads="1"/>
          </p:cNvPicPr>
          <p:nvPr/>
        </p:nvPicPr>
        <p:blipFill>
          <a:blip r:embed="rId3"/>
          <a:srcRect/>
          <a:stretch>
            <a:fillRect/>
          </a:stretch>
        </p:blipFill>
        <p:spPr bwMode="auto">
          <a:xfrm>
            <a:off x="2019451" y="1943374"/>
            <a:ext cx="8119759" cy="2971889"/>
          </a:xfrm>
          <a:prstGeom prst="rect">
            <a:avLst/>
          </a:prstGeom>
          <a:noFill/>
          <a:ln w="9525">
            <a:noFill/>
            <a:miter lim="800000"/>
            <a:headEnd/>
            <a:tailEnd/>
          </a:ln>
          <a:effectLst/>
        </p:spPr>
      </p:pic>
      <p:sp>
        <p:nvSpPr>
          <p:cNvPr id="10" name="Badges need a common language—both visual and written">
            <a:extLst>
              <a:ext uri="{FF2B5EF4-FFF2-40B4-BE49-F238E27FC236}">
                <a16:creationId xmlns:a16="http://schemas.microsoft.com/office/drawing/2014/main" id="{EC427AF8-CF58-44D2-B5CD-458F3B352295}"/>
              </a:ext>
            </a:extLst>
          </p:cNvPr>
          <p:cNvSpPr/>
          <p:nvPr/>
        </p:nvSpPr>
        <p:spPr>
          <a:xfrm>
            <a:off x="514350" y="834276"/>
            <a:ext cx="11129963" cy="492443"/>
          </a:xfrm>
          <a:prstGeom prst="rect">
            <a:avLst/>
          </a:prstGeom>
          <a:ln w="12700">
            <a:miter lim="400000"/>
          </a:ln>
        </p:spPr>
        <p:txBody>
          <a:bodyPr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34A7D"/>
                </a:solidFill>
                <a:effectLst/>
                <a:uLnTx/>
                <a:uFillTx/>
                <a:latin typeface="Calibri" panose="020F0502020204030204"/>
                <a:ea typeface="Helvetica Neue Light"/>
                <a:cs typeface="Arial" panose="020B0604020202020204" pitchFamily="34" charset="0"/>
                <a:sym typeface="Helvetica Neue Light"/>
              </a:rPr>
              <a:t>Managers have access to reporting and analytics</a:t>
            </a:r>
          </a:p>
        </p:txBody>
      </p:sp>
      <p:sp>
        <p:nvSpPr>
          <p:cNvPr id="12" name="Rectangle 11">
            <a:extLst>
              <a:ext uri="{FF2B5EF4-FFF2-40B4-BE49-F238E27FC236}">
                <a16:creationId xmlns:a16="http://schemas.microsoft.com/office/drawing/2014/main" id="{104632E2-0C30-43C3-AACF-1FC94DD2DCBF}"/>
              </a:ext>
            </a:extLst>
          </p:cNvPr>
          <p:cNvSpPr/>
          <p:nvPr/>
        </p:nvSpPr>
        <p:spPr>
          <a:xfrm>
            <a:off x="618874" y="5033746"/>
            <a:ext cx="4906716"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Monthly report offers various types for pivot tables, by strategic skill, BU, top 10 badges, badge types etc.</a:t>
            </a:r>
          </a:p>
        </p:txBody>
      </p:sp>
      <p:sp>
        <p:nvSpPr>
          <p:cNvPr id="3" name="Rectangle 2">
            <a:extLst>
              <a:ext uri="{FF2B5EF4-FFF2-40B4-BE49-F238E27FC236}">
                <a16:creationId xmlns:a16="http://schemas.microsoft.com/office/drawing/2014/main" id="{B55BE951-3839-4660-9604-D2E49A58DE85}"/>
              </a:ext>
            </a:extLst>
          </p:cNvPr>
          <p:cNvSpPr/>
          <p:nvPr/>
        </p:nvSpPr>
        <p:spPr>
          <a:xfrm>
            <a:off x="6225792" y="5260590"/>
            <a:ext cx="4655570"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Real-time </a:t>
            </a:r>
            <a:r>
              <a:rPr kumimoji="0" lang="en-US" sz="2000" b="0" i="0" u="none" strike="noStrike" kern="1200" cap="none" spc="0" normalizeH="0" baseline="0" noProof="0" dirty="0" err="1">
                <a:ln>
                  <a:noFill/>
                </a:ln>
                <a:solidFill>
                  <a:srgbClr val="FFFFFF"/>
                </a:solidFill>
                <a:effectLst/>
                <a:uLnTx/>
                <a:uFillTx/>
                <a:latin typeface="Calibri" panose="020F0502020204030204"/>
                <a:ea typeface="+mn-ea"/>
                <a:cs typeface="+mn-cs"/>
              </a:rPr>
              <a:t>Cognos</a:t>
            </a: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 report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rPr>
              <a:t>Combines badge data with IBM demographics</a:t>
            </a:r>
          </a:p>
        </p:txBody>
      </p:sp>
    </p:spTree>
    <p:extLst>
      <p:ext uri="{BB962C8B-B14F-4D97-AF65-F5344CB8AC3E}">
        <p14:creationId xmlns:p14="http://schemas.microsoft.com/office/powerpoint/2010/main" val="264450275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E57B3B83-B7B5-4290-83D8-221339BEFAAF}"/>
              </a:ext>
            </a:extLst>
          </p:cNvPr>
          <p:cNvSpPr/>
          <p:nvPr/>
        </p:nvSpPr>
        <p:spPr>
          <a:xfrm>
            <a:off x="-10462" y="2292264"/>
            <a:ext cx="12193588" cy="4564468"/>
          </a:xfrm>
          <a:prstGeom prst="rect">
            <a:avLst/>
          </a:prstGeom>
          <a:solidFill>
            <a:srgbClr val="034A7D"/>
          </a:solidFill>
          <a:ln w="12700">
            <a:miter lim="400000"/>
          </a:ln>
        </p:spPr>
        <p:txBody>
          <a:bodyPr lIns="35719" tIns="35719" rIns="35719" bIns="35719" anchor="ctr"/>
          <a:lstStyle>
            <a:lvl1pPr defTabSz="821531">
              <a:defRPr sz="3200">
                <a:solidFill>
                  <a:srgbClr val="F8F8FA"/>
                </a:solidFill>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8F8FA"/>
                </a:solidFill>
                <a:effectLst/>
                <a:uLnTx/>
                <a:uFillTx/>
                <a:latin typeface="Calibri" panose="020F0502020204030204"/>
                <a:ea typeface="MS PGothic" panose="020B0600070205080204" pitchFamily="34" charset="-128"/>
                <a:cs typeface="+mn-cs"/>
                <a:sym typeface="Helvetica Light"/>
              </a:rPr>
              <a:t>       </a:t>
            </a:r>
          </a:p>
        </p:txBody>
      </p:sp>
      <p:sp>
        <p:nvSpPr>
          <p:cNvPr id="1107" name="Badges need a common language—both visual and written">
            <a:extLst>
              <a:ext uri="{FF2B5EF4-FFF2-40B4-BE49-F238E27FC236}">
                <a16:creationId xmlns:a16="http://schemas.microsoft.com/office/drawing/2014/main" id="{B81668B9-0B06-44CB-8CD9-A2D77394F4CC}"/>
              </a:ext>
            </a:extLst>
          </p:cNvPr>
          <p:cNvSpPr/>
          <p:nvPr/>
        </p:nvSpPr>
        <p:spPr>
          <a:xfrm>
            <a:off x="514350" y="1032639"/>
            <a:ext cx="11129963" cy="892552"/>
          </a:xfrm>
          <a:prstGeom prst="rect">
            <a:avLst/>
          </a:prstGeom>
          <a:ln w="12700">
            <a:miter lim="400000"/>
          </a:ln>
        </p:spPr>
        <p:txBody>
          <a:bodyPr lIns="0" tIns="0" rIns="0" bIns="0" anchor="ctr">
            <a:spAutoFit/>
          </a:bodyPr>
          <a:lstStyle/>
          <a:p>
            <a:pPr marL="0" marR="0" lvl="0" indent="0" algn="l" defTabSz="321469" rtl="0" eaLnBrk="1" fontAlgn="auto" latinLnBrk="0" hangingPunct="1">
              <a:lnSpc>
                <a:spcPct val="100000"/>
              </a:lnSpc>
              <a:spcBef>
                <a:spcPts val="0"/>
              </a:spcBef>
              <a:spcAft>
                <a:spcPts val="0"/>
              </a:spcAft>
              <a:buClrTx/>
              <a:buSzTx/>
              <a:buFontTx/>
              <a:buNone/>
              <a:tabLst>
                <a:tab pos="6502400" algn="r"/>
                <a:tab pos="6502400" algn="r"/>
              </a:tabLst>
              <a:defRPr sz="5800" b="1">
                <a:solidFill>
                  <a:srgbClr val="1E3548"/>
                </a:solidFill>
                <a:latin typeface="Helvetica Neue"/>
                <a:ea typeface="Helvetica Neue"/>
                <a:cs typeface="Helvetica Neue"/>
                <a:sym typeface="Helvetica Neue"/>
              </a:defRPr>
            </a:pPr>
            <a:r>
              <a:rPr kumimoji="0" lang="en-US" sz="2900" b="1" i="0" u="none" strike="noStrike" kern="0" cap="none" spc="0" normalizeH="0" baseline="0" noProof="0" dirty="0">
                <a:ln>
                  <a:noFill/>
                </a:ln>
                <a:solidFill>
                  <a:srgbClr val="034A7D"/>
                </a:solidFill>
                <a:effectLst/>
                <a:uLnTx/>
                <a:uFillTx/>
                <a:latin typeface="Helvetica Neue"/>
                <a:ea typeface="Helvetica Neue"/>
                <a:cs typeface="Arial" panose="020B0604020202020204" pitchFamily="34" charset="0"/>
                <a:sym typeface="Helvetica Neue"/>
              </a:rPr>
              <a:t>IBM’s </a:t>
            </a:r>
            <a:r>
              <a:rPr kumimoji="0" lang="en-US" sz="2900" b="1" i="1" u="none" strike="noStrike" kern="0" cap="none" spc="0" normalizeH="0" baseline="0" noProof="0" dirty="0">
                <a:ln>
                  <a:noFill/>
                </a:ln>
                <a:solidFill>
                  <a:srgbClr val="034A7D"/>
                </a:solidFill>
                <a:effectLst/>
                <a:uLnTx/>
                <a:uFillTx/>
                <a:latin typeface="Helvetica Neue"/>
                <a:ea typeface="Helvetica Neue"/>
                <a:cs typeface="Arial" panose="020B0604020202020204" pitchFamily="34" charset="0"/>
                <a:sym typeface="Helvetica Neue"/>
              </a:rPr>
              <a:t>Your Learning </a:t>
            </a:r>
            <a:r>
              <a:rPr kumimoji="0" lang="en-US" sz="2900" b="1" i="0" u="none" strike="noStrike" kern="0" cap="none" spc="0" normalizeH="0" baseline="0" noProof="0" dirty="0">
                <a:ln>
                  <a:noFill/>
                </a:ln>
                <a:solidFill>
                  <a:srgbClr val="034A7D"/>
                </a:solidFill>
                <a:effectLst/>
                <a:uLnTx/>
                <a:uFillTx/>
                <a:latin typeface="Helvetica Neue"/>
                <a:ea typeface="Helvetica Neue"/>
                <a:cs typeface="Arial" panose="020B0604020202020204" pitchFamily="34" charset="0"/>
                <a:sym typeface="Helvetica Neue"/>
              </a:rPr>
              <a:t>platform offers cognitive capabilities to search and report on employees’ digital badges</a:t>
            </a:r>
          </a:p>
        </p:txBody>
      </p:sp>
      <p:sp>
        <p:nvSpPr>
          <p:cNvPr id="7" name="Team">
            <a:extLst>
              <a:ext uri="{FF2B5EF4-FFF2-40B4-BE49-F238E27FC236}">
                <a16:creationId xmlns:a16="http://schemas.microsoft.com/office/drawing/2014/main" id="{0698D049-6315-408E-81CA-3614E0E6FB8B}"/>
              </a:ext>
            </a:extLst>
          </p:cNvPr>
          <p:cNvSpPr>
            <a:spLocks noChangeArrowheads="1"/>
          </p:cNvSpPr>
          <p:nvPr/>
        </p:nvSpPr>
        <p:spPr bwMode="auto">
          <a:xfrm>
            <a:off x="279400" y="241211"/>
            <a:ext cx="1464183"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57150" defTabSz="1282700">
              <a:spcBef>
                <a:spcPts val="2950"/>
              </a:spcBef>
              <a:buSzPct val="75000"/>
              <a:buChar char="•"/>
              <a:defRPr sz="2600">
                <a:solidFill>
                  <a:srgbClr val="000000"/>
                </a:solidFill>
                <a:latin typeface="Helvetica Light"/>
                <a:ea typeface="Helvetica Light"/>
                <a:cs typeface="Helvetica Light"/>
                <a:sym typeface="Helvetica Light"/>
              </a:defRPr>
            </a:lvl1pPr>
            <a:lvl2pPr marL="742950" indent="-285750" defTabSz="1282700">
              <a:spcBef>
                <a:spcPts val="2950"/>
              </a:spcBef>
              <a:buSzPct val="75000"/>
              <a:buChar char="•"/>
              <a:defRPr sz="2600">
                <a:solidFill>
                  <a:srgbClr val="000000"/>
                </a:solidFill>
                <a:latin typeface="Helvetica Light"/>
                <a:ea typeface="Helvetica Light"/>
                <a:cs typeface="Helvetica Light"/>
                <a:sym typeface="Helvetica Light"/>
              </a:defRPr>
            </a:lvl2pPr>
            <a:lvl3pPr marL="1143000" indent="-228600" defTabSz="1282700">
              <a:spcBef>
                <a:spcPts val="2950"/>
              </a:spcBef>
              <a:buSzPct val="75000"/>
              <a:buChar char="•"/>
              <a:defRPr sz="2600">
                <a:solidFill>
                  <a:srgbClr val="000000"/>
                </a:solidFill>
                <a:latin typeface="Helvetica Light"/>
                <a:ea typeface="Helvetica Light"/>
                <a:cs typeface="Helvetica Light"/>
                <a:sym typeface="Helvetica Light"/>
              </a:defRPr>
            </a:lvl3pPr>
            <a:lvl4pPr marL="1600200" indent="-228600" defTabSz="1282700">
              <a:spcBef>
                <a:spcPts val="2950"/>
              </a:spcBef>
              <a:buSzPct val="75000"/>
              <a:buChar char="•"/>
              <a:defRPr sz="2600">
                <a:solidFill>
                  <a:srgbClr val="000000"/>
                </a:solidFill>
                <a:latin typeface="Helvetica Light"/>
                <a:ea typeface="Helvetica Light"/>
                <a:cs typeface="Helvetica Light"/>
                <a:sym typeface="Helvetica Light"/>
              </a:defRPr>
            </a:lvl4pPr>
            <a:lvl5pPr marL="2057400" indent="-228600" defTabSz="1282700">
              <a:spcBef>
                <a:spcPts val="2950"/>
              </a:spcBef>
              <a:buSzPct val="75000"/>
              <a:buChar char="•"/>
              <a:defRPr sz="2600">
                <a:solidFill>
                  <a:srgbClr val="000000"/>
                </a:solidFill>
                <a:latin typeface="Helvetica Light"/>
                <a:ea typeface="Helvetica Light"/>
                <a:cs typeface="Helvetica Light"/>
                <a:sym typeface="Helvetica Light"/>
              </a:defRPr>
            </a:lvl5pPr>
            <a:lvl6pPr marL="25146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6pPr>
            <a:lvl7pPr marL="29718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7pPr>
            <a:lvl8pPr marL="34290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8pPr>
            <a:lvl9pPr marL="38862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9pPr>
          </a:lstStyle>
          <a:p>
            <a:pPr marL="57150" marR="0" lvl="0" indent="0" algn="l" defTabSz="12827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A3645"/>
                </a:solidFill>
                <a:effectLst/>
                <a:uLnTx/>
                <a:uFillTx/>
                <a:latin typeface="Calibri" panose="020F0502020204030204"/>
                <a:ea typeface="Helvetica Neue Light"/>
                <a:cs typeface="Arial" panose="020B0604020202020204" pitchFamily="34" charset="0"/>
                <a:sym typeface="Helvetica Neue Light"/>
              </a:rPr>
              <a:t>Your Learning</a:t>
            </a:r>
          </a:p>
        </p:txBody>
      </p:sp>
      <p:sp>
        <p:nvSpPr>
          <p:cNvPr id="8" name="Line">
            <a:extLst>
              <a:ext uri="{FF2B5EF4-FFF2-40B4-BE49-F238E27FC236}">
                <a16:creationId xmlns:a16="http://schemas.microsoft.com/office/drawing/2014/main" id="{E2D2793F-CEF1-4E66-9F6E-F53AC7462B13}"/>
              </a:ext>
            </a:extLst>
          </p:cNvPr>
          <p:cNvSpPr>
            <a:spLocks noChangeShapeType="1"/>
          </p:cNvSpPr>
          <p:nvPr/>
        </p:nvSpPr>
        <p:spPr bwMode="auto">
          <a:xfrm>
            <a:off x="406400" y="650875"/>
            <a:ext cx="863600" cy="0"/>
          </a:xfrm>
          <a:prstGeom prst="line">
            <a:avLst/>
          </a:prstGeom>
          <a:noFill/>
          <a:ln w="76200">
            <a:solidFill>
              <a:srgbClr val="1CB0F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3BB93FF-0418-42CC-9708-B22F0C53C7B8}"/>
              </a:ext>
            </a:extLst>
          </p:cNvPr>
          <p:cNvSpPr/>
          <p:nvPr/>
        </p:nvSpPr>
        <p:spPr>
          <a:xfrm>
            <a:off x="514350" y="2527128"/>
            <a:ext cx="5881364" cy="415498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See all digital badges earned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Search for badges tied specific skills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Recommended badges based upon employee’s expertise profile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IBM’s hot roles and skills and associated badges and learning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Manager Badge reporting</a:t>
            </a:r>
            <a:endParaRPr kumimoji="0" lang="nl-NL"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pic>
        <p:nvPicPr>
          <p:cNvPr id="5" name="Graphic 4">
            <a:extLst>
              <a:ext uri="{FF2B5EF4-FFF2-40B4-BE49-F238E27FC236}">
                <a16:creationId xmlns:a16="http://schemas.microsoft.com/office/drawing/2014/main" id="{1C43BE20-221C-49DA-86F0-5B01F896DE4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791455" y="2812486"/>
            <a:ext cx="4800600" cy="857250"/>
          </a:xfrm>
          <a:prstGeom prst="rect">
            <a:avLst/>
          </a:prstGeom>
        </p:spPr>
      </p:pic>
      <p:pic>
        <p:nvPicPr>
          <p:cNvPr id="6" name="Picture 5">
            <a:extLst>
              <a:ext uri="{FF2B5EF4-FFF2-40B4-BE49-F238E27FC236}">
                <a16:creationId xmlns:a16="http://schemas.microsoft.com/office/drawing/2014/main" id="{CD3ADF45-CE1B-4014-B0B5-3D9E49892F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9946" y="3862732"/>
            <a:ext cx="4418948" cy="19956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75450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3</a:t>
            </a:fld>
            <a:endParaRPr lang="en-US" dirty="0"/>
          </a:p>
        </p:txBody>
      </p:sp>
      <p:sp>
        <p:nvSpPr>
          <p:cNvPr id="3" name="Title 2"/>
          <p:cNvSpPr>
            <a:spLocks noGrp="1"/>
          </p:cNvSpPr>
          <p:nvPr>
            <p:ph type="title"/>
          </p:nvPr>
        </p:nvSpPr>
        <p:spPr/>
        <p:txBody>
          <a:bodyPr/>
          <a:lstStyle/>
          <a:p>
            <a:pPr algn="ctr"/>
            <a:r>
              <a:rPr lang="en-US" dirty="0"/>
              <a:t>Introductions </a:t>
            </a:r>
          </a:p>
        </p:txBody>
      </p:sp>
      <p:sp>
        <p:nvSpPr>
          <p:cNvPr id="4" name="Content Placeholder 3"/>
          <p:cNvSpPr>
            <a:spLocks noGrp="1"/>
          </p:cNvSpPr>
          <p:nvPr>
            <p:ph idx="1"/>
          </p:nvPr>
        </p:nvSpPr>
        <p:spPr/>
        <p:txBody>
          <a:bodyPr>
            <a:normAutofit/>
          </a:bodyPr>
          <a:lstStyle/>
          <a:p>
            <a:r>
              <a:rPr lang="en-US" sz="4400" b="1" dirty="0"/>
              <a:t>Michelle Mills-Ajayi</a:t>
            </a:r>
            <a:r>
              <a:rPr lang="en-US" sz="4400" dirty="0"/>
              <a:t>, Office of Job Corps, DOL (Moderator)</a:t>
            </a:r>
          </a:p>
          <a:p>
            <a:r>
              <a:rPr lang="en-US" sz="4400" b="1" dirty="0"/>
              <a:t>Stephen Dodd</a:t>
            </a:r>
            <a:r>
              <a:rPr lang="en-US" sz="4400" dirty="0"/>
              <a:t>, IBM (Presenter)</a:t>
            </a:r>
          </a:p>
          <a:p>
            <a:r>
              <a:rPr lang="en-US" sz="4400" b="1" dirty="0"/>
              <a:t>Denise </a:t>
            </a:r>
            <a:r>
              <a:rPr lang="en-US" sz="4400" b="1" dirty="0" err="1"/>
              <a:t>Hartsoch</a:t>
            </a:r>
            <a:r>
              <a:rPr lang="en-US" sz="4400" b="1" dirty="0"/>
              <a:t>, </a:t>
            </a:r>
            <a:r>
              <a:rPr lang="en-US" sz="4400" dirty="0"/>
              <a:t>MyInnerGenius (Presenter)</a:t>
            </a:r>
          </a:p>
          <a:p>
            <a:r>
              <a:rPr lang="en-US" sz="4400" b="1" dirty="0"/>
              <a:t>David Leaser, </a:t>
            </a:r>
            <a:r>
              <a:rPr lang="en-US" sz="4400" dirty="0"/>
              <a:t>IBM Badge Program (Presenter)</a:t>
            </a:r>
          </a:p>
          <a:p>
            <a:endParaRPr lang="en-US" dirty="0"/>
          </a:p>
        </p:txBody>
      </p:sp>
    </p:spTree>
    <p:extLst>
      <p:ext uri="{BB962C8B-B14F-4D97-AF65-F5344CB8AC3E}">
        <p14:creationId xmlns:p14="http://schemas.microsoft.com/office/powerpoint/2010/main" val="1168585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E57B3B83-B7B5-4290-83D8-221339BEFAAF}"/>
              </a:ext>
            </a:extLst>
          </p:cNvPr>
          <p:cNvSpPr/>
          <p:nvPr/>
        </p:nvSpPr>
        <p:spPr>
          <a:xfrm>
            <a:off x="-10462" y="2351314"/>
            <a:ext cx="12193588" cy="4505417"/>
          </a:xfrm>
          <a:prstGeom prst="rect">
            <a:avLst/>
          </a:prstGeom>
          <a:solidFill>
            <a:srgbClr val="034A7D"/>
          </a:solidFill>
          <a:ln w="12700">
            <a:miter lim="400000"/>
          </a:ln>
        </p:spPr>
        <p:txBody>
          <a:bodyPr lIns="35719" tIns="35719" rIns="35719" bIns="35719" anchor="ctr"/>
          <a:lstStyle>
            <a:lvl1pPr defTabSz="821531">
              <a:defRPr sz="3200">
                <a:solidFill>
                  <a:srgbClr val="F8F8FA"/>
                </a:solidFill>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8F8FA"/>
                </a:solidFill>
                <a:effectLst/>
                <a:uLnTx/>
                <a:uFillTx/>
                <a:latin typeface="Calibri" panose="020F0502020204030204"/>
                <a:ea typeface="MS PGothic" panose="020B0600070205080204" pitchFamily="34" charset="-128"/>
                <a:cs typeface="+mn-cs"/>
                <a:sym typeface="Helvetica Light"/>
              </a:rPr>
              <a:t>       </a:t>
            </a:r>
          </a:p>
        </p:txBody>
      </p:sp>
      <p:sp>
        <p:nvSpPr>
          <p:cNvPr id="1107" name="Badges need a common language—both visual and written">
            <a:extLst>
              <a:ext uri="{FF2B5EF4-FFF2-40B4-BE49-F238E27FC236}">
                <a16:creationId xmlns:a16="http://schemas.microsoft.com/office/drawing/2014/main" id="{B81668B9-0B06-44CB-8CD9-A2D77394F4CC}"/>
              </a:ext>
            </a:extLst>
          </p:cNvPr>
          <p:cNvSpPr/>
          <p:nvPr/>
        </p:nvSpPr>
        <p:spPr>
          <a:xfrm>
            <a:off x="514350" y="981075"/>
            <a:ext cx="11129963" cy="892552"/>
          </a:xfrm>
          <a:prstGeom prst="rect">
            <a:avLst/>
          </a:prstGeom>
          <a:ln w="12700">
            <a:miter lim="400000"/>
          </a:ln>
        </p:spPr>
        <p:txBody>
          <a:bodyPr lIns="0" tIns="0" rIns="0" bIns="0" anchor="ctr">
            <a:spAutoFit/>
          </a:bodyPr>
          <a:lstStyle/>
          <a:p>
            <a:pPr marL="0" marR="0" lvl="0" indent="0" algn="l" defTabSz="321469" rtl="0" eaLnBrk="1" fontAlgn="auto" latinLnBrk="0" hangingPunct="1">
              <a:lnSpc>
                <a:spcPct val="100000"/>
              </a:lnSpc>
              <a:spcBef>
                <a:spcPts val="0"/>
              </a:spcBef>
              <a:spcAft>
                <a:spcPts val="0"/>
              </a:spcAft>
              <a:buClrTx/>
              <a:buSzTx/>
              <a:buFontTx/>
              <a:buNone/>
              <a:tabLst>
                <a:tab pos="6502400" algn="r"/>
                <a:tab pos="6502400" algn="r"/>
              </a:tabLst>
              <a:defRPr sz="5800" b="1">
                <a:solidFill>
                  <a:srgbClr val="1E3548"/>
                </a:solidFill>
                <a:latin typeface="Helvetica Neue"/>
                <a:ea typeface="Helvetica Neue"/>
                <a:cs typeface="Helvetica Neue"/>
                <a:sym typeface="Helvetica Neue"/>
              </a:defRPr>
            </a:pPr>
            <a:r>
              <a:rPr kumimoji="0" lang="en-US" sz="2900" b="1" i="0" u="none" strike="noStrike" kern="0" cap="none" spc="0" normalizeH="0" baseline="0" noProof="0" dirty="0">
                <a:ln>
                  <a:noFill/>
                </a:ln>
                <a:solidFill>
                  <a:srgbClr val="034A7D"/>
                </a:solidFill>
                <a:effectLst/>
                <a:uLnTx/>
                <a:uFillTx/>
                <a:latin typeface="Helvetica Neue"/>
                <a:ea typeface="Helvetica Neue"/>
                <a:cs typeface="Arial" panose="020B0604020202020204" pitchFamily="34" charset="0"/>
                <a:sym typeface="Helvetica Neue"/>
              </a:rPr>
              <a:t>Optimizing the project staffing process through Digital Badges, to make more efficient and strategic staffing decisions</a:t>
            </a:r>
          </a:p>
        </p:txBody>
      </p:sp>
      <p:sp>
        <p:nvSpPr>
          <p:cNvPr id="19" name="Team">
            <a:extLst>
              <a:ext uri="{FF2B5EF4-FFF2-40B4-BE49-F238E27FC236}">
                <a16:creationId xmlns:a16="http://schemas.microsoft.com/office/drawing/2014/main" id="{8F2CB246-9BA3-40F9-9BD5-1AEBE975D115}"/>
              </a:ext>
            </a:extLst>
          </p:cNvPr>
          <p:cNvSpPr>
            <a:spLocks noChangeArrowheads="1"/>
          </p:cNvSpPr>
          <p:nvPr/>
        </p:nvSpPr>
        <p:spPr bwMode="auto">
          <a:xfrm>
            <a:off x="279400" y="241211"/>
            <a:ext cx="3026149"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57150" defTabSz="1282700">
              <a:spcBef>
                <a:spcPts val="2950"/>
              </a:spcBef>
              <a:buSzPct val="75000"/>
              <a:buChar char="•"/>
              <a:defRPr sz="2600">
                <a:solidFill>
                  <a:srgbClr val="000000"/>
                </a:solidFill>
                <a:latin typeface="Helvetica Light"/>
                <a:ea typeface="Helvetica Light"/>
                <a:cs typeface="Helvetica Light"/>
                <a:sym typeface="Helvetica Light"/>
              </a:defRPr>
            </a:lvl1pPr>
            <a:lvl2pPr marL="742950" indent="-285750" defTabSz="1282700">
              <a:spcBef>
                <a:spcPts val="2950"/>
              </a:spcBef>
              <a:buSzPct val="75000"/>
              <a:buChar char="•"/>
              <a:defRPr sz="2600">
                <a:solidFill>
                  <a:srgbClr val="000000"/>
                </a:solidFill>
                <a:latin typeface="Helvetica Light"/>
                <a:ea typeface="Helvetica Light"/>
                <a:cs typeface="Helvetica Light"/>
                <a:sym typeface="Helvetica Light"/>
              </a:defRPr>
            </a:lvl2pPr>
            <a:lvl3pPr marL="1143000" indent="-228600" defTabSz="1282700">
              <a:spcBef>
                <a:spcPts val="2950"/>
              </a:spcBef>
              <a:buSzPct val="75000"/>
              <a:buChar char="•"/>
              <a:defRPr sz="2600">
                <a:solidFill>
                  <a:srgbClr val="000000"/>
                </a:solidFill>
                <a:latin typeface="Helvetica Light"/>
                <a:ea typeface="Helvetica Light"/>
                <a:cs typeface="Helvetica Light"/>
                <a:sym typeface="Helvetica Light"/>
              </a:defRPr>
            </a:lvl3pPr>
            <a:lvl4pPr marL="1600200" indent="-228600" defTabSz="1282700">
              <a:spcBef>
                <a:spcPts val="2950"/>
              </a:spcBef>
              <a:buSzPct val="75000"/>
              <a:buChar char="•"/>
              <a:defRPr sz="2600">
                <a:solidFill>
                  <a:srgbClr val="000000"/>
                </a:solidFill>
                <a:latin typeface="Helvetica Light"/>
                <a:ea typeface="Helvetica Light"/>
                <a:cs typeface="Helvetica Light"/>
                <a:sym typeface="Helvetica Light"/>
              </a:defRPr>
            </a:lvl4pPr>
            <a:lvl5pPr marL="2057400" indent="-228600" defTabSz="1282700">
              <a:spcBef>
                <a:spcPts val="2950"/>
              </a:spcBef>
              <a:buSzPct val="75000"/>
              <a:buChar char="•"/>
              <a:defRPr sz="2600">
                <a:solidFill>
                  <a:srgbClr val="000000"/>
                </a:solidFill>
                <a:latin typeface="Helvetica Light"/>
                <a:ea typeface="Helvetica Light"/>
                <a:cs typeface="Helvetica Light"/>
                <a:sym typeface="Helvetica Light"/>
              </a:defRPr>
            </a:lvl5pPr>
            <a:lvl6pPr marL="25146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6pPr>
            <a:lvl7pPr marL="29718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7pPr>
            <a:lvl8pPr marL="34290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8pPr>
            <a:lvl9pPr marL="38862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9pPr>
          </a:lstStyle>
          <a:p>
            <a:pPr marL="57150" marR="0" lvl="0" indent="0" algn="l" defTabSz="12827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A3645"/>
                </a:solidFill>
                <a:effectLst/>
                <a:uLnTx/>
                <a:uFillTx/>
                <a:latin typeface="Calibri" panose="020F0502020204030204"/>
                <a:ea typeface="Helvetica Neue Light"/>
                <a:cs typeface="Arial" panose="020B0604020202020204" pitchFamily="34" charset="0"/>
                <a:sym typeface="Helvetica Neue Light"/>
              </a:rPr>
              <a:t>IBM Professional Marketplace</a:t>
            </a:r>
          </a:p>
        </p:txBody>
      </p:sp>
      <p:sp>
        <p:nvSpPr>
          <p:cNvPr id="20" name="Line">
            <a:extLst>
              <a:ext uri="{FF2B5EF4-FFF2-40B4-BE49-F238E27FC236}">
                <a16:creationId xmlns:a16="http://schemas.microsoft.com/office/drawing/2014/main" id="{341896F0-BA02-4093-87CE-CE22721786DE}"/>
              </a:ext>
            </a:extLst>
          </p:cNvPr>
          <p:cNvSpPr>
            <a:spLocks noChangeShapeType="1"/>
          </p:cNvSpPr>
          <p:nvPr/>
        </p:nvSpPr>
        <p:spPr bwMode="auto">
          <a:xfrm>
            <a:off x="406400" y="650875"/>
            <a:ext cx="863600" cy="0"/>
          </a:xfrm>
          <a:prstGeom prst="line">
            <a:avLst/>
          </a:prstGeom>
          <a:noFill/>
          <a:ln w="76200">
            <a:solidFill>
              <a:srgbClr val="1CB0F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3CDD3D-3C26-450B-8AE3-C5A294AA8608}"/>
              </a:ext>
            </a:extLst>
          </p:cNvPr>
          <p:cNvSpPr/>
          <p:nvPr/>
        </p:nvSpPr>
        <p:spPr>
          <a:xfrm>
            <a:off x="567050" y="2960026"/>
            <a:ext cx="6062349" cy="230832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Project Managers can access real-time badge information of employees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Search for Professionals by specifying keywords to be matched with the badge information in employees' profiles.</a:t>
            </a:r>
          </a:p>
        </p:txBody>
      </p:sp>
      <p:pic>
        <p:nvPicPr>
          <p:cNvPr id="26" name="Picture 11" descr="Document_icon_bk">
            <a:extLst>
              <a:ext uri="{FF2B5EF4-FFF2-40B4-BE49-F238E27FC236}">
                <a16:creationId xmlns:a16="http://schemas.microsoft.com/office/drawing/2014/main" id="{0BF1F7D3-96FC-47D2-B17C-1ABF2CFD73A1}"/>
              </a:ext>
            </a:extLst>
          </p:cNvPr>
          <p:cNvPicPr>
            <a:picLocks noChangeAspect="1" noChangeArrowheads="1"/>
          </p:cNvPicPr>
          <p:nvPr/>
        </p:nvPicPr>
        <p:blipFill>
          <a:blip r:embed="rId3" cstate="print">
            <a:lum bright="100000" contrast="100000"/>
            <a:extLst>
              <a:ext uri="{28A0092B-C50C-407E-A947-70E740481C1C}">
                <a14:useLocalDpi xmlns:a14="http://schemas.microsoft.com/office/drawing/2010/main"/>
              </a:ext>
            </a:extLst>
          </a:blip>
          <a:srcRect/>
          <a:stretch>
            <a:fillRect/>
          </a:stretch>
        </p:blipFill>
        <p:spPr bwMode="auto">
          <a:xfrm>
            <a:off x="6832711" y="3020357"/>
            <a:ext cx="3606800" cy="3700729"/>
          </a:xfrm>
          <a:prstGeom prst="rect">
            <a:avLst/>
          </a:prstGeom>
          <a:noFill/>
          <a:extLst>
            <a:ext uri="{909E8E84-426E-40DD-AFC4-6F175D3DCCD1}">
              <a14:hiddenFill xmlns:a14="http://schemas.microsoft.com/office/drawing/2010/main">
                <a:solidFill>
                  <a:srgbClr val="FFFFFF"/>
                </a:solidFill>
              </a14:hiddenFill>
            </a:ext>
          </a:extLst>
        </p:spPr>
      </p:pic>
      <p:sp>
        <p:nvSpPr>
          <p:cNvPr id="30" name="Line">
            <a:extLst>
              <a:ext uri="{FF2B5EF4-FFF2-40B4-BE49-F238E27FC236}">
                <a16:creationId xmlns:a16="http://schemas.microsoft.com/office/drawing/2014/main" id="{B1F00C48-C65E-4563-8F61-3D98A026448B}"/>
              </a:ext>
            </a:extLst>
          </p:cNvPr>
          <p:cNvSpPr>
            <a:spLocks noChangeShapeType="1"/>
          </p:cNvSpPr>
          <p:nvPr/>
        </p:nvSpPr>
        <p:spPr bwMode="auto">
          <a:xfrm>
            <a:off x="7785211" y="4664075"/>
            <a:ext cx="1728000" cy="0"/>
          </a:xfrm>
          <a:prstGeom prst="line">
            <a:avLst/>
          </a:prstGeom>
          <a:noFill/>
          <a:ln w="76200">
            <a:solidFill>
              <a:schemeClr val="bg1"/>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Line">
            <a:extLst>
              <a:ext uri="{FF2B5EF4-FFF2-40B4-BE49-F238E27FC236}">
                <a16:creationId xmlns:a16="http://schemas.microsoft.com/office/drawing/2014/main" id="{03BE2BB0-4143-47D1-939A-E5AFDCC17075}"/>
              </a:ext>
            </a:extLst>
          </p:cNvPr>
          <p:cNvSpPr>
            <a:spLocks noChangeShapeType="1"/>
          </p:cNvSpPr>
          <p:nvPr/>
        </p:nvSpPr>
        <p:spPr bwMode="auto">
          <a:xfrm>
            <a:off x="7785211" y="4995211"/>
            <a:ext cx="1728000" cy="0"/>
          </a:xfrm>
          <a:prstGeom prst="line">
            <a:avLst/>
          </a:prstGeom>
          <a:noFill/>
          <a:ln w="76200">
            <a:solidFill>
              <a:schemeClr val="bg1"/>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Line">
            <a:extLst>
              <a:ext uri="{FF2B5EF4-FFF2-40B4-BE49-F238E27FC236}">
                <a16:creationId xmlns:a16="http://schemas.microsoft.com/office/drawing/2014/main" id="{8F599D0F-B460-4068-8501-563C76465F1A}"/>
              </a:ext>
            </a:extLst>
          </p:cNvPr>
          <p:cNvSpPr>
            <a:spLocks noChangeShapeType="1"/>
          </p:cNvSpPr>
          <p:nvPr/>
        </p:nvSpPr>
        <p:spPr bwMode="auto">
          <a:xfrm>
            <a:off x="7785211" y="5286375"/>
            <a:ext cx="1728000" cy="0"/>
          </a:xfrm>
          <a:prstGeom prst="line">
            <a:avLst/>
          </a:prstGeom>
          <a:noFill/>
          <a:ln w="76200">
            <a:solidFill>
              <a:schemeClr val="bg1"/>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Line">
            <a:extLst>
              <a:ext uri="{FF2B5EF4-FFF2-40B4-BE49-F238E27FC236}">
                <a16:creationId xmlns:a16="http://schemas.microsoft.com/office/drawing/2014/main" id="{0E8DC87A-725B-488A-BDEF-F44B79552201}"/>
              </a:ext>
            </a:extLst>
          </p:cNvPr>
          <p:cNvSpPr>
            <a:spLocks noChangeShapeType="1"/>
          </p:cNvSpPr>
          <p:nvPr/>
        </p:nvSpPr>
        <p:spPr bwMode="auto">
          <a:xfrm>
            <a:off x="7785722" y="4333875"/>
            <a:ext cx="828000" cy="0"/>
          </a:xfrm>
          <a:prstGeom prst="line">
            <a:avLst/>
          </a:prstGeom>
          <a:noFill/>
          <a:ln w="76200">
            <a:solidFill>
              <a:schemeClr val="bg1"/>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4" name="Picture 15" descr="Person_icon_bk">
            <a:extLst>
              <a:ext uri="{FF2B5EF4-FFF2-40B4-BE49-F238E27FC236}">
                <a16:creationId xmlns:a16="http://schemas.microsoft.com/office/drawing/2014/main" id="{E06E3DA9-72F5-4589-B846-3CF623E67A42}"/>
              </a:ext>
            </a:extLst>
          </p:cNvPr>
          <p:cNvPicPr>
            <a:picLocks noChangeAspect="1" noChangeArrowheads="1"/>
          </p:cNvPicPr>
          <p:nvPr/>
        </p:nvPicPr>
        <p:blipFill rotWithShape="1">
          <a:blip r:embed="rId4" cstate="screen">
            <a:lum bright="100000" contrast="100000"/>
            <a:extLst>
              <a:ext uri="{28A0092B-C50C-407E-A947-70E740481C1C}">
                <a14:useLocalDpi xmlns:a14="http://schemas.microsoft.com/office/drawing/2010/main"/>
              </a:ext>
            </a:extLst>
          </a:blip>
          <a:srcRect/>
          <a:stretch/>
        </p:blipFill>
        <p:spPr bwMode="auto">
          <a:xfrm>
            <a:off x="7744900" y="3524809"/>
            <a:ext cx="891211" cy="53765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DEDA591C-E5E6-4B37-B0B7-7939FF4107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82746" y="5409150"/>
            <a:ext cx="544834" cy="544834"/>
          </a:xfrm>
          <a:prstGeom prst="rect">
            <a:avLst/>
          </a:prstGeom>
        </p:spPr>
      </p:pic>
      <p:pic>
        <p:nvPicPr>
          <p:cNvPr id="36" name="Picture 14">
            <a:extLst>
              <a:ext uri="{FF2B5EF4-FFF2-40B4-BE49-F238E27FC236}">
                <a16:creationId xmlns:a16="http://schemas.microsoft.com/office/drawing/2014/main" id="{BA3418B9-EC60-42B3-92A0-0BE80AAB3D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383946" y="5423454"/>
            <a:ext cx="530530" cy="5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80C6A9E4-3962-4459-8325-BCD2480E9E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7785722" y="5423454"/>
            <a:ext cx="530530" cy="53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DB570FCE-D9B6-4804-9001-0D7040AC67B7}"/>
              </a:ext>
            </a:extLst>
          </p:cNvPr>
          <p:cNvSpPr/>
          <p:nvPr/>
        </p:nvSpPr>
        <p:spPr>
          <a:xfrm>
            <a:off x="7296936" y="2498361"/>
            <a:ext cx="40153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IBM Professional Marketplace</a:t>
            </a:r>
            <a:endParaRPr kumimoji="0" lang="nl-NL" sz="1800" b="1" i="0" u="none" strike="noStrike" kern="1200" cap="none" spc="0" normalizeH="0" baseline="0" noProof="0" dirty="0">
              <a:ln>
                <a:noFill/>
              </a:ln>
              <a:solidFill>
                <a:srgbClr val="242021"/>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261387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Badges need a common language—both visual and written">
            <a:extLst>
              <a:ext uri="{FF2B5EF4-FFF2-40B4-BE49-F238E27FC236}">
                <a16:creationId xmlns:a16="http://schemas.microsoft.com/office/drawing/2014/main" id="{B81668B9-0B06-44CB-8CD9-A2D77394F4CC}"/>
              </a:ext>
            </a:extLst>
          </p:cNvPr>
          <p:cNvSpPr/>
          <p:nvPr/>
        </p:nvSpPr>
        <p:spPr>
          <a:xfrm>
            <a:off x="514350" y="1027177"/>
            <a:ext cx="11129963" cy="446276"/>
          </a:xfrm>
          <a:prstGeom prst="rect">
            <a:avLst/>
          </a:prstGeom>
          <a:ln w="12700">
            <a:miter lim="400000"/>
          </a:ln>
        </p:spPr>
        <p:txBody>
          <a:bodyPr lIns="0" tIns="0" rIns="0" bIns="0" anchor="ctr">
            <a:spAutoFit/>
          </a:bodyPr>
          <a:lstStyle/>
          <a:p>
            <a:pPr marL="0" marR="0" lvl="0" indent="0" algn="l" defTabSz="321469" rtl="0" eaLnBrk="1" fontAlgn="auto" latinLnBrk="0" hangingPunct="1">
              <a:lnSpc>
                <a:spcPct val="100000"/>
              </a:lnSpc>
              <a:spcBef>
                <a:spcPts val="0"/>
              </a:spcBef>
              <a:spcAft>
                <a:spcPts val="0"/>
              </a:spcAft>
              <a:buClrTx/>
              <a:buSzTx/>
              <a:buFontTx/>
              <a:buNone/>
              <a:tabLst>
                <a:tab pos="6502400" algn="r"/>
                <a:tab pos="6502400" algn="r"/>
              </a:tabLst>
              <a:defRPr sz="5800" b="1">
                <a:solidFill>
                  <a:srgbClr val="1E3548"/>
                </a:solidFill>
                <a:latin typeface="Helvetica Neue"/>
                <a:ea typeface="Helvetica Neue"/>
                <a:cs typeface="Helvetica Neue"/>
                <a:sym typeface="Helvetica Neue"/>
              </a:defRPr>
            </a:pPr>
            <a:r>
              <a:rPr kumimoji="0" lang="en-US" sz="2900" b="1" i="0" u="none" strike="noStrike" kern="0" cap="none" spc="0" normalizeH="0" baseline="0" noProof="0" dirty="0">
                <a:ln>
                  <a:noFill/>
                </a:ln>
                <a:solidFill>
                  <a:srgbClr val="034A7D"/>
                </a:solidFill>
                <a:effectLst/>
                <a:uLnTx/>
                <a:uFillTx/>
                <a:latin typeface="Helvetica Neue"/>
                <a:ea typeface="Helvetica Neue"/>
                <a:cs typeface="Arial" panose="020B0604020202020204" pitchFamily="34" charset="0"/>
                <a:sym typeface="Helvetica Neue"/>
              </a:rPr>
              <a:t>Digital Badges are now embedded into every employee profile</a:t>
            </a:r>
          </a:p>
        </p:txBody>
      </p:sp>
      <p:sp>
        <p:nvSpPr>
          <p:cNvPr id="19" name="Team">
            <a:extLst>
              <a:ext uri="{FF2B5EF4-FFF2-40B4-BE49-F238E27FC236}">
                <a16:creationId xmlns:a16="http://schemas.microsoft.com/office/drawing/2014/main" id="{8F2CB246-9BA3-40F9-9BD5-1AEBE975D115}"/>
              </a:ext>
            </a:extLst>
          </p:cNvPr>
          <p:cNvSpPr>
            <a:spLocks noChangeArrowheads="1"/>
          </p:cNvSpPr>
          <p:nvPr/>
        </p:nvSpPr>
        <p:spPr bwMode="auto">
          <a:xfrm>
            <a:off x="279400" y="241211"/>
            <a:ext cx="2124749"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57150" defTabSz="1282700">
              <a:spcBef>
                <a:spcPts val="2950"/>
              </a:spcBef>
              <a:buSzPct val="75000"/>
              <a:buChar char="•"/>
              <a:defRPr sz="2600">
                <a:solidFill>
                  <a:srgbClr val="000000"/>
                </a:solidFill>
                <a:latin typeface="Helvetica Light"/>
                <a:ea typeface="Helvetica Light"/>
                <a:cs typeface="Helvetica Light"/>
                <a:sym typeface="Helvetica Light"/>
              </a:defRPr>
            </a:lvl1pPr>
            <a:lvl2pPr marL="742950" indent="-285750" defTabSz="1282700">
              <a:spcBef>
                <a:spcPts val="2950"/>
              </a:spcBef>
              <a:buSzPct val="75000"/>
              <a:buChar char="•"/>
              <a:defRPr sz="2600">
                <a:solidFill>
                  <a:srgbClr val="000000"/>
                </a:solidFill>
                <a:latin typeface="Helvetica Light"/>
                <a:ea typeface="Helvetica Light"/>
                <a:cs typeface="Helvetica Light"/>
                <a:sym typeface="Helvetica Light"/>
              </a:defRPr>
            </a:lvl2pPr>
            <a:lvl3pPr marL="1143000" indent="-228600" defTabSz="1282700">
              <a:spcBef>
                <a:spcPts val="2950"/>
              </a:spcBef>
              <a:buSzPct val="75000"/>
              <a:buChar char="•"/>
              <a:defRPr sz="2600">
                <a:solidFill>
                  <a:srgbClr val="000000"/>
                </a:solidFill>
                <a:latin typeface="Helvetica Light"/>
                <a:ea typeface="Helvetica Light"/>
                <a:cs typeface="Helvetica Light"/>
                <a:sym typeface="Helvetica Light"/>
              </a:defRPr>
            </a:lvl3pPr>
            <a:lvl4pPr marL="1600200" indent="-228600" defTabSz="1282700">
              <a:spcBef>
                <a:spcPts val="2950"/>
              </a:spcBef>
              <a:buSzPct val="75000"/>
              <a:buChar char="•"/>
              <a:defRPr sz="2600">
                <a:solidFill>
                  <a:srgbClr val="000000"/>
                </a:solidFill>
                <a:latin typeface="Helvetica Light"/>
                <a:ea typeface="Helvetica Light"/>
                <a:cs typeface="Helvetica Light"/>
                <a:sym typeface="Helvetica Light"/>
              </a:defRPr>
            </a:lvl4pPr>
            <a:lvl5pPr marL="2057400" indent="-228600" defTabSz="1282700">
              <a:spcBef>
                <a:spcPts val="2950"/>
              </a:spcBef>
              <a:buSzPct val="75000"/>
              <a:buChar char="•"/>
              <a:defRPr sz="2600">
                <a:solidFill>
                  <a:srgbClr val="000000"/>
                </a:solidFill>
                <a:latin typeface="Helvetica Light"/>
                <a:ea typeface="Helvetica Light"/>
                <a:cs typeface="Helvetica Light"/>
                <a:sym typeface="Helvetica Light"/>
              </a:defRPr>
            </a:lvl5pPr>
            <a:lvl6pPr marL="25146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6pPr>
            <a:lvl7pPr marL="29718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7pPr>
            <a:lvl8pPr marL="34290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8pPr>
            <a:lvl9pPr marL="38862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9pPr>
          </a:lstStyle>
          <a:p>
            <a:pPr marL="57150" marR="0" lvl="0" indent="0" algn="l" defTabSz="12827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A3645"/>
                </a:solidFill>
                <a:effectLst/>
                <a:uLnTx/>
                <a:uFillTx/>
                <a:latin typeface="Calibri" panose="020F0502020204030204"/>
                <a:ea typeface="Helvetica Neue Light"/>
                <a:cs typeface="Arial" panose="020B0604020202020204" pitchFamily="34" charset="0"/>
                <a:sym typeface="Helvetica Neue Light"/>
              </a:rPr>
              <a:t>IBM Digital Resumes</a:t>
            </a:r>
          </a:p>
        </p:txBody>
      </p:sp>
      <p:sp>
        <p:nvSpPr>
          <p:cNvPr id="20" name="Line">
            <a:extLst>
              <a:ext uri="{FF2B5EF4-FFF2-40B4-BE49-F238E27FC236}">
                <a16:creationId xmlns:a16="http://schemas.microsoft.com/office/drawing/2014/main" id="{341896F0-BA02-4093-87CE-CE22721786DE}"/>
              </a:ext>
            </a:extLst>
          </p:cNvPr>
          <p:cNvSpPr>
            <a:spLocks noChangeShapeType="1"/>
          </p:cNvSpPr>
          <p:nvPr/>
        </p:nvSpPr>
        <p:spPr bwMode="auto">
          <a:xfrm>
            <a:off x="406400" y="650875"/>
            <a:ext cx="863600" cy="0"/>
          </a:xfrm>
          <a:prstGeom prst="line">
            <a:avLst/>
          </a:prstGeom>
          <a:noFill/>
          <a:ln w="76200">
            <a:solidFill>
              <a:srgbClr val="1CB0F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Slide Number Placeholder 1">
            <a:extLst>
              <a:ext uri="{FF2B5EF4-FFF2-40B4-BE49-F238E27FC236}">
                <a16:creationId xmlns:a16="http://schemas.microsoft.com/office/drawing/2014/main" id="{97E52432-2D07-4EF6-BC5B-CF41478E6C5F}"/>
              </a:ext>
            </a:extLst>
          </p:cNvPr>
          <p:cNvSpPr txBox="1">
            <a:spLocks/>
          </p:cNvSpPr>
          <p:nvPr/>
        </p:nvSpPr>
        <p:spPr bwMode="auto">
          <a:xfrm>
            <a:off x="11891501" y="6570663"/>
            <a:ext cx="259686" cy="28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lvl1pPr>
              <a:spcBef>
                <a:spcPts val="2950"/>
              </a:spcBef>
              <a:buSzPct val="75000"/>
              <a:buChar char="•"/>
              <a:defRPr sz="2600">
                <a:solidFill>
                  <a:srgbClr val="000000"/>
                </a:solidFill>
                <a:latin typeface="Helvetica Light"/>
                <a:ea typeface="Helvetica Light"/>
                <a:cs typeface="Helvetica Light"/>
                <a:sym typeface="Helvetica Light"/>
              </a:defRPr>
            </a:lvl1pPr>
            <a:lvl2pPr marL="685800" indent="-228600">
              <a:spcBef>
                <a:spcPts val="2950"/>
              </a:spcBef>
              <a:buSzPct val="75000"/>
              <a:buChar char="•"/>
              <a:defRPr sz="2600">
                <a:solidFill>
                  <a:srgbClr val="000000"/>
                </a:solidFill>
                <a:latin typeface="Helvetica Light"/>
                <a:ea typeface="Helvetica Light"/>
                <a:cs typeface="Helvetica Light"/>
                <a:sym typeface="Helvetica Light"/>
              </a:defRPr>
            </a:lvl2pPr>
            <a:lvl3pPr marL="1143000" indent="-228600">
              <a:spcBef>
                <a:spcPts val="2950"/>
              </a:spcBef>
              <a:buSzPct val="75000"/>
              <a:buChar char="•"/>
              <a:defRPr sz="2600">
                <a:solidFill>
                  <a:srgbClr val="000000"/>
                </a:solidFill>
                <a:latin typeface="Helvetica Light"/>
                <a:ea typeface="Helvetica Light"/>
                <a:cs typeface="Helvetica Light"/>
                <a:sym typeface="Helvetica Light"/>
              </a:defRPr>
            </a:lvl3pPr>
            <a:lvl4pPr marL="1600200" indent="-228600">
              <a:spcBef>
                <a:spcPts val="2950"/>
              </a:spcBef>
              <a:buSzPct val="75000"/>
              <a:buChar char="•"/>
              <a:defRPr sz="2600">
                <a:solidFill>
                  <a:srgbClr val="000000"/>
                </a:solidFill>
                <a:latin typeface="Helvetica Light"/>
                <a:ea typeface="Helvetica Light"/>
                <a:cs typeface="Helvetica Light"/>
                <a:sym typeface="Helvetica Light"/>
              </a:defRPr>
            </a:lvl4pPr>
            <a:lvl5pPr marL="2057400" indent="-228600">
              <a:spcBef>
                <a:spcPts val="2950"/>
              </a:spcBef>
              <a:buSzPct val="75000"/>
              <a:buChar char="•"/>
              <a:defRPr sz="2600">
                <a:solidFill>
                  <a:srgbClr val="000000"/>
                </a:solidFill>
                <a:latin typeface="Helvetica Light"/>
                <a:ea typeface="Helvetica Light"/>
                <a:cs typeface="Helvetica Light"/>
                <a:sym typeface="Helvetica Light"/>
              </a:defRPr>
            </a:lvl5pPr>
            <a:lvl6pPr marL="2514600" indent="-2286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6pPr>
            <a:lvl7pPr marL="2971800" indent="-2286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7pPr>
            <a:lvl8pPr marL="3429000" indent="-2286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8pPr>
            <a:lvl9pPr marL="3886200" indent="-2286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A69D1C7F-95D6-4470-8850-F39D5B42D605}" type="slidenum">
              <a:rPr kumimoji="0" lang="en-US" altLang="en-US" sz="1200" b="0" i="0" u="none" strike="noStrike" kern="1200" cap="none" spc="0" normalizeH="0" baseline="0" noProof="0">
                <a:ln>
                  <a:noFill/>
                </a:ln>
                <a:solidFill>
                  <a:srgbClr val="FFFFFF"/>
                </a:solidFill>
                <a:effectLst/>
                <a:uLnTx/>
                <a:uFillTx/>
                <a:latin typeface="Calibri" panose="020F0502020204030204"/>
                <a:ea typeface="MS PGothic" panose="020B0600070205080204" pitchFamily="34" charset="-128"/>
                <a:cs typeface="Arial" panose="020B0604020202020204" pitchFamily="34" charset="0"/>
                <a:sym typeface="Helvetica Light"/>
              </a:rPr>
              <a:pPr marL="0" marR="0" lvl="0" indent="0" algn="ctr" defTabSz="9144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dirty="0">
              <a:ln>
                <a:noFill/>
              </a:ln>
              <a:solidFill>
                <a:srgbClr val="FFFFFF"/>
              </a:solidFill>
              <a:effectLst/>
              <a:uLnTx/>
              <a:uFillTx/>
              <a:latin typeface="Calibri" panose="020F0502020204030204"/>
              <a:ea typeface="MS PGothic" panose="020B0600070205080204" pitchFamily="34" charset="-128"/>
              <a:cs typeface="Arial" panose="020B0604020202020204" pitchFamily="34" charset="0"/>
              <a:sym typeface="Helvetica Light"/>
            </a:endParaRPr>
          </a:p>
        </p:txBody>
      </p:sp>
      <p:grpSp>
        <p:nvGrpSpPr>
          <p:cNvPr id="5" name="Group 4"/>
          <p:cNvGrpSpPr/>
          <p:nvPr/>
        </p:nvGrpSpPr>
        <p:grpSpPr>
          <a:xfrm>
            <a:off x="-10462" y="2351314"/>
            <a:ext cx="12193588" cy="4505417"/>
            <a:chOff x="-10462" y="2351314"/>
            <a:chExt cx="12193588" cy="4505417"/>
          </a:xfrm>
        </p:grpSpPr>
        <p:sp>
          <p:nvSpPr>
            <p:cNvPr id="10" name="Rectangle">
              <a:extLst>
                <a:ext uri="{FF2B5EF4-FFF2-40B4-BE49-F238E27FC236}">
                  <a16:creationId xmlns:a16="http://schemas.microsoft.com/office/drawing/2014/main" id="{E57B3B83-B7B5-4290-83D8-221339BEFAAF}"/>
                </a:ext>
              </a:extLst>
            </p:cNvPr>
            <p:cNvSpPr/>
            <p:nvPr/>
          </p:nvSpPr>
          <p:spPr>
            <a:xfrm>
              <a:off x="-10462" y="2351314"/>
              <a:ext cx="12193588" cy="4505417"/>
            </a:xfrm>
            <a:prstGeom prst="rect">
              <a:avLst/>
            </a:prstGeom>
            <a:solidFill>
              <a:srgbClr val="00B0F0"/>
            </a:solidFill>
            <a:ln w="12700">
              <a:miter lim="400000"/>
            </a:ln>
          </p:spPr>
          <p:txBody>
            <a:bodyPr lIns="35719" tIns="35719" rIns="35719" bIns="35719" anchor="ctr"/>
            <a:lstStyle>
              <a:lvl1pPr defTabSz="821531">
                <a:defRPr sz="3200">
                  <a:solidFill>
                    <a:srgbClr val="F8F8FA"/>
                  </a:solidFill>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8F8FA"/>
                  </a:solidFill>
                  <a:effectLst/>
                  <a:uLnTx/>
                  <a:uFillTx/>
                  <a:latin typeface="Calibri" panose="020F0502020204030204"/>
                  <a:ea typeface="MS PGothic" panose="020B0600070205080204" pitchFamily="34" charset="-128"/>
                  <a:cs typeface="+mn-cs"/>
                  <a:sym typeface="Helvetica Light"/>
                </a:rPr>
                <a:t>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3563" y="2540744"/>
              <a:ext cx="7563771" cy="418856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0461" y="4551634"/>
              <a:ext cx="1910179" cy="1781300"/>
            </a:xfrm>
            <a:prstGeom prst="rect">
              <a:avLst/>
            </a:prstGeom>
          </p:spPr>
        </p:pic>
      </p:grpSp>
      <p:sp>
        <p:nvSpPr>
          <p:cNvPr id="23" name="Rectangle">
            <a:extLst>
              <a:ext uri="{FF2B5EF4-FFF2-40B4-BE49-F238E27FC236}">
                <a16:creationId xmlns:a16="http://schemas.microsoft.com/office/drawing/2014/main" id="{E57B3B83-B7B5-4290-83D8-221339BEFAAF}"/>
              </a:ext>
            </a:extLst>
          </p:cNvPr>
          <p:cNvSpPr/>
          <p:nvPr/>
        </p:nvSpPr>
        <p:spPr>
          <a:xfrm>
            <a:off x="-1588" y="1879829"/>
            <a:ext cx="12193588" cy="4978172"/>
          </a:xfrm>
          <a:prstGeom prst="rect">
            <a:avLst/>
          </a:prstGeom>
          <a:solidFill>
            <a:srgbClr val="034A7D"/>
          </a:solidFill>
          <a:ln w="12700">
            <a:miter lim="400000"/>
          </a:ln>
        </p:spPr>
        <p:txBody>
          <a:bodyPr lIns="35719" tIns="35719" rIns="35719" bIns="35719" anchor="ctr"/>
          <a:lstStyle>
            <a:lvl1pPr defTabSz="821531">
              <a:defRPr sz="3200">
                <a:solidFill>
                  <a:srgbClr val="F8F8FA"/>
                </a:solidFill>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8F8FA"/>
                </a:solidFill>
                <a:effectLst/>
                <a:uLnTx/>
                <a:uFillTx/>
                <a:latin typeface="Calibri" panose="020F0502020204030204"/>
                <a:ea typeface="MS PGothic" panose="020B0600070205080204" pitchFamily="34" charset="-128"/>
                <a:cs typeface="+mn-cs"/>
                <a:sym typeface="Helvetica Light"/>
              </a:rPr>
              <a:t>       </a:t>
            </a:r>
          </a:p>
        </p:txBody>
      </p:sp>
      <p:grpSp>
        <p:nvGrpSpPr>
          <p:cNvPr id="6" name="Group 5"/>
          <p:cNvGrpSpPr/>
          <p:nvPr/>
        </p:nvGrpSpPr>
        <p:grpSpPr>
          <a:xfrm>
            <a:off x="2217317" y="2237213"/>
            <a:ext cx="7563771" cy="4188565"/>
            <a:chOff x="1272437" y="2542013"/>
            <a:chExt cx="7563771" cy="4188565"/>
          </a:xfrm>
        </p:grpSpPr>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2437" y="2542013"/>
              <a:ext cx="7563771" cy="4188565"/>
            </a:xfrm>
            <a:prstGeom prst="rect">
              <a:avLst/>
            </a:prstGeom>
          </p:spPr>
        </p:pic>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29335" y="4552903"/>
              <a:ext cx="1910179" cy="1781300"/>
            </a:xfrm>
            <a:prstGeom prst="rect">
              <a:avLst/>
            </a:prstGeom>
          </p:spPr>
        </p:pic>
      </p:grpSp>
    </p:spTree>
    <p:extLst>
      <p:ext uri="{BB962C8B-B14F-4D97-AF65-F5344CB8AC3E}">
        <p14:creationId xmlns:p14="http://schemas.microsoft.com/office/powerpoint/2010/main" val="175154167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E57B3B83-B7B5-4290-83D8-221339BEFAAF}"/>
              </a:ext>
            </a:extLst>
          </p:cNvPr>
          <p:cNvSpPr/>
          <p:nvPr/>
        </p:nvSpPr>
        <p:spPr>
          <a:xfrm>
            <a:off x="-10462" y="2351314"/>
            <a:ext cx="12193588" cy="4505417"/>
          </a:xfrm>
          <a:prstGeom prst="rect">
            <a:avLst/>
          </a:prstGeom>
          <a:solidFill>
            <a:srgbClr val="034A7D"/>
          </a:solidFill>
          <a:ln w="12700">
            <a:miter lim="400000"/>
          </a:ln>
        </p:spPr>
        <p:txBody>
          <a:bodyPr lIns="35719" tIns="35719" rIns="35719" bIns="35719" anchor="ctr"/>
          <a:lstStyle>
            <a:lvl1pPr defTabSz="821531">
              <a:defRPr sz="3200">
                <a:solidFill>
                  <a:srgbClr val="F8F8FA"/>
                </a:solidFill>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8F8FA"/>
                </a:solidFill>
                <a:effectLst/>
                <a:uLnTx/>
                <a:uFillTx/>
                <a:latin typeface="Calibri" panose="020F0502020204030204"/>
                <a:ea typeface="MS PGothic" panose="020B0600070205080204" pitchFamily="34" charset="-128"/>
                <a:cs typeface="+mn-cs"/>
                <a:sym typeface="Helvetica Light"/>
              </a:rPr>
              <a:t>       </a:t>
            </a:r>
          </a:p>
        </p:txBody>
      </p:sp>
      <p:sp>
        <p:nvSpPr>
          <p:cNvPr id="1107" name="Badges need a common language—both visual and written">
            <a:extLst>
              <a:ext uri="{FF2B5EF4-FFF2-40B4-BE49-F238E27FC236}">
                <a16:creationId xmlns:a16="http://schemas.microsoft.com/office/drawing/2014/main" id="{B81668B9-0B06-44CB-8CD9-A2D77394F4CC}"/>
              </a:ext>
            </a:extLst>
          </p:cNvPr>
          <p:cNvSpPr/>
          <p:nvPr/>
        </p:nvSpPr>
        <p:spPr>
          <a:xfrm>
            <a:off x="514350" y="1169799"/>
            <a:ext cx="11129963" cy="892552"/>
          </a:xfrm>
          <a:prstGeom prst="rect">
            <a:avLst/>
          </a:prstGeom>
          <a:ln w="12700">
            <a:miter lim="400000"/>
          </a:ln>
        </p:spPr>
        <p:txBody>
          <a:bodyPr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0" cap="none" spc="0" normalizeH="0" baseline="0" noProof="0" dirty="0">
                <a:ln>
                  <a:noFill/>
                </a:ln>
                <a:solidFill>
                  <a:srgbClr val="034A7D"/>
                </a:solidFill>
                <a:effectLst/>
                <a:uLnTx/>
                <a:uFillTx/>
                <a:latin typeface="Calibri" panose="020F0502020204030204"/>
                <a:ea typeface="+mn-ea"/>
                <a:cs typeface="Arial" panose="020B0604020202020204" pitchFamily="34" charset="0"/>
              </a:rPr>
              <a:t>Digital badges have significantly contributed to a better coverage and accuracy of inferred expertise</a:t>
            </a:r>
          </a:p>
        </p:txBody>
      </p:sp>
      <p:sp>
        <p:nvSpPr>
          <p:cNvPr id="19" name="Team">
            <a:extLst>
              <a:ext uri="{FF2B5EF4-FFF2-40B4-BE49-F238E27FC236}">
                <a16:creationId xmlns:a16="http://schemas.microsoft.com/office/drawing/2014/main" id="{8F2CB246-9BA3-40F9-9BD5-1AEBE975D115}"/>
              </a:ext>
            </a:extLst>
          </p:cNvPr>
          <p:cNvSpPr>
            <a:spLocks noChangeArrowheads="1"/>
          </p:cNvSpPr>
          <p:nvPr/>
        </p:nvSpPr>
        <p:spPr bwMode="auto">
          <a:xfrm>
            <a:off x="279400" y="241211"/>
            <a:ext cx="1487587"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57150" defTabSz="1282700">
              <a:spcBef>
                <a:spcPts val="2950"/>
              </a:spcBef>
              <a:buSzPct val="75000"/>
              <a:buChar char="•"/>
              <a:defRPr sz="2600">
                <a:solidFill>
                  <a:srgbClr val="000000"/>
                </a:solidFill>
                <a:latin typeface="Helvetica Light"/>
                <a:ea typeface="Helvetica Light"/>
                <a:cs typeface="Helvetica Light"/>
                <a:sym typeface="Helvetica Light"/>
              </a:defRPr>
            </a:lvl1pPr>
            <a:lvl2pPr marL="742950" indent="-285750" defTabSz="1282700">
              <a:spcBef>
                <a:spcPts val="2950"/>
              </a:spcBef>
              <a:buSzPct val="75000"/>
              <a:buChar char="•"/>
              <a:defRPr sz="2600">
                <a:solidFill>
                  <a:srgbClr val="000000"/>
                </a:solidFill>
                <a:latin typeface="Helvetica Light"/>
                <a:ea typeface="Helvetica Light"/>
                <a:cs typeface="Helvetica Light"/>
                <a:sym typeface="Helvetica Light"/>
              </a:defRPr>
            </a:lvl2pPr>
            <a:lvl3pPr marL="1143000" indent="-228600" defTabSz="1282700">
              <a:spcBef>
                <a:spcPts val="2950"/>
              </a:spcBef>
              <a:buSzPct val="75000"/>
              <a:buChar char="•"/>
              <a:defRPr sz="2600">
                <a:solidFill>
                  <a:srgbClr val="000000"/>
                </a:solidFill>
                <a:latin typeface="Helvetica Light"/>
                <a:ea typeface="Helvetica Light"/>
                <a:cs typeface="Helvetica Light"/>
                <a:sym typeface="Helvetica Light"/>
              </a:defRPr>
            </a:lvl3pPr>
            <a:lvl4pPr marL="1600200" indent="-228600" defTabSz="1282700">
              <a:spcBef>
                <a:spcPts val="2950"/>
              </a:spcBef>
              <a:buSzPct val="75000"/>
              <a:buChar char="•"/>
              <a:defRPr sz="2600">
                <a:solidFill>
                  <a:srgbClr val="000000"/>
                </a:solidFill>
                <a:latin typeface="Helvetica Light"/>
                <a:ea typeface="Helvetica Light"/>
                <a:cs typeface="Helvetica Light"/>
                <a:sym typeface="Helvetica Light"/>
              </a:defRPr>
            </a:lvl4pPr>
            <a:lvl5pPr marL="2057400" indent="-228600" defTabSz="1282700">
              <a:spcBef>
                <a:spcPts val="2950"/>
              </a:spcBef>
              <a:buSzPct val="75000"/>
              <a:buChar char="•"/>
              <a:defRPr sz="2600">
                <a:solidFill>
                  <a:srgbClr val="000000"/>
                </a:solidFill>
                <a:latin typeface="Helvetica Light"/>
                <a:ea typeface="Helvetica Light"/>
                <a:cs typeface="Helvetica Light"/>
                <a:sym typeface="Helvetica Light"/>
              </a:defRPr>
            </a:lvl5pPr>
            <a:lvl6pPr marL="25146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6pPr>
            <a:lvl7pPr marL="29718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7pPr>
            <a:lvl8pPr marL="34290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8pPr>
            <a:lvl9pPr marL="38862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9pPr>
          </a:lstStyle>
          <a:p>
            <a:pPr marL="57150" marR="0" lvl="0" indent="0" algn="l" defTabSz="12827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A3645"/>
                </a:solidFill>
                <a:effectLst/>
                <a:uLnTx/>
                <a:uFillTx/>
                <a:latin typeface="Calibri" panose="020F0502020204030204"/>
                <a:ea typeface="Helvetica Neue Light"/>
                <a:cs typeface="Arial" panose="020B0604020202020204" pitchFamily="34" charset="0"/>
                <a:sym typeface="Helvetica Neue Light"/>
              </a:rPr>
              <a:t>IBM Expertise</a:t>
            </a:r>
          </a:p>
        </p:txBody>
      </p:sp>
      <p:sp>
        <p:nvSpPr>
          <p:cNvPr id="20" name="Line">
            <a:extLst>
              <a:ext uri="{FF2B5EF4-FFF2-40B4-BE49-F238E27FC236}">
                <a16:creationId xmlns:a16="http://schemas.microsoft.com/office/drawing/2014/main" id="{341896F0-BA02-4093-87CE-CE22721786DE}"/>
              </a:ext>
            </a:extLst>
          </p:cNvPr>
          <p:cNvSpPr>
            <a:spLocks noChangeShapeType="1"/>
          </p:cNvSpPr>
          <p:nvPr/>
        </p:nvSpPr>
        <p:spPr bwMode="auto">
          <a:xfrm>
            <a:off x="406400" y="650875"/>
            <a:ext cx="863600" cy="0"/>
          </a:xfrm>
          <a:prstGeom prst="line">
            <a:avLst/>
          </a:prstGeom>
          <a:noFill/>
          <a:ln w="76200">
            <a:solidFill>
              <a:srgbClr val="1CB0F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B2B943E-D2BF-4CFF-969E-EBDC399BDF08}"/>
              </a:ext>
            </a:extLst>
          </p:cNvPr>
          <p:cNvPicPr>
            <a:picLocks noChangeAspect="1"/>
          </p:cNvPicPr>
          <p:nvPr/>
        </p:nvPicPr>
        <p:blipFill>
          <a:blip r:embed="rId3"/>
          <a:stretch>
            <a:fillRect/>
          </a:stretch>
        </p:blipFill>
        <p:spPr>
          <a:xfrm>
            <a:off x="1125433" y="2535778"/>
            <a:ext cx="2009653" cy="4034885"/>
          </a:xfrm>
          <a:prstGeom prst="rect">
            <a:avLst/>
          </a:prstGeom>
        </p:spPr>
      </p:pic>
      <p:sp>
        <p:nvSpPr>
          <p:cNvPr id="22" name="Rectangle 21">
            <a:extLst>
              <a:ext uri="{FF2B5EF4-FFF2-40B4-BE49-F238E27FC236}">
                <a16:creationId xmlns:a16="http://schemas.microsoft.com/office/drawing/2014/main" id="{64291274-91D4-4FEE-9900-4C0863B85C9E}"/>
              </a:ext>
            </a:extLst>
          </p:cNvPr>
          <p:cNvSpPr/>
          <p:nvPr/>
        </p:nvSpPr>
        <p:spPr>
          <a:xfrm>
            <a:off x="3682844" y="2611348"/>
            <a:ext cx="7646471" cy="34163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Discovery tool that quickly finds the experts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Simple, fast, and efficient search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It searches various expertise data sources including Digital Badges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Showcase your expertise and easily make contact with experts</a:t>
            </a:r>
          </a:p>
        </p:txBody>
      </p:sp>
    </p:spTree>
    <p:extLst>
      <p:ext uri="{BB962C8B-B14F-4D97-AF65-F5344CB8AC3E}">
        <p14:creationId xmlns:p14="http://schemas.microsoft.com/office/powerpoint/2010/main" val="393981121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8B31DA2D-D2C3-4E4D-A030-A274D33A3CE7}"/>
              </a:ext>
            </a:extLst>
          </p:cNvPr>
          <p:cNvSpPr/>
          <p:nvPr/>
        </p:nvSpPr>
        <p:spPr>
          <a:xfrm>
            <a:off x="-10462" y="1624084"/>
            <a:ext cx="12193588" cy="5232647"/>
          </a:xfrm>
          <a:prstGeom prst="rect">
            <a:avLst/>
          </a:prstGeom>
          <a:solidFill>
            <a:srgbClr val="034A7D"/>
          </a:solidFill>
          <a:ln w="12700">
            <a:miter lim="400000"/>
          </a:ln>
        </p:spPr>
        <p:txBody>
          <a:bodyPr lIns="35719" tIns="35719" rIns="35719" bIns="35719" anchor="ctr"/>
          <a:lstStyle>
            <a:lvl1pPr defTabSz="821531">
              <a:defRPr sz="3200">
                <a:solidFill>
                  <a:srgbClr val="F8F8FA"/>
                </a:solidFill>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sz="1600" b="0" i="0" u="none" strike="noStrike" kern="0" cap="none" spc="0" normalizeH="0" baseline="0" noProof="0">
                <a:ln>
                  <a:noFill/>
                </a:ln>
                <a:solidFill>
                  <a:srgbClr val="F8F8FA"/>
                </a:solidFill>
                <a:effectLst/>
                <a:uLnTx/>
                <a:uFillTx/>
                <a:latin typeface="Calibri" panose="020F0502020204030204"/>
                <a:ea typeface="MS PGothic" panose="020B0600070205080204" pitchFamily="34" charset="-128"/>
                <a:cs typeface="+mn-cs"/>
                <a:sym typeface="Helvetica Light"/>
              </a:rPr>
              <a:t>       </a:t>
            </a:r>
          </a:p>
        </p:txBody>
      </p:sp>
      <p:sp>
        <p:nvSpPr>
          <p:cNvPr id="2" name="Title 1"/>
          <p:cNvSpPr>
            <a:spLocks noGrp="1"/>
          </p:cNvSpPr>
          <p:nvPr>
            <p:ph type="title" idx="4294967295"/>
          </p:nvPr>
        </p:nvSpPr>
        <p:spPr>
          <a:xfrm>
            <a:off x="309977" y="300211"/>
            <a:ext cx="11716923" cy="1084262"/>
          </a:xfrm>
          <a:noFill/>
          <a:effectLst/>
        </p:spPr>
        <p:txBody>
          <a:bodyPr/>
          <a:lstStyle/>
          <a:p>
            <a:r>
              <a:rPr lang="en-US" sz="3200" b="1" kern="0" dirty="0">
                <a:ea typeface="Arial" charset="0"/>
                <a:cs typeface="Arial" charset="0"/>
              </a:rPr>
              <a:t>Digital badges automatically generate a digital resume with verified achievements . . . better than a paper resume</a:t>
            </a:r>
            <a:endParaRPr lang="en-US" sz="3200" b="1" dirty="0">
              <a:ea typeface="Arial" charset="0"/>
              <a:cs typeface="Arial" charset="0"/>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66125" y="6272915"/>
            <a:ext cx="1160775" cy="516223"/>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7250" y="1790056"/>
            <a:ext cx="4947524" cy="4244801"/>
          </a:xfrm>
          <a:prstGeom prst="rect">
            <a:avLst/>
          </a:prstGeom>
          <a:ln>
            <a:solidFill>
              <a:schemeClr val="bg1">
                <a:lumMod val="85000"/>
              </a:schemeClr>
            </a:solidFill>
          </a:ln>
        </p:spPr>
      </p:pic>
      <p:sp>
        <p:nvSpPr>
          <p:cNvPr id="9" name="Rectangle 8"/>
          <p:cNvSpPr/>
          <p:nvPr/>
        </p:nvSpPr>
        <p:spPr>
          <a:xfrm>
            <a:off x="7654555" y="3005621"/>
            <a:ext cx="25755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Arial Narrow Regular" charset="0"/>
                <a:cs typeface="Arial Narrow Regular" charset="0"/>
              </a:rPr>
              <a:t>Bio or statement</a:t>
            </a:r>
            <a:r>
              <a:rPr kumimoji="0" lang="en-US" sz="1800" b="0" i="0" u="none" strike="noStrike" kern="1200" cap="none" spc="0" normalizeH="0" baseline="0" noProof="0" dirty="0">
                <a:ln>
                  <a:noFill/>
                </a:ln>
                <a:solidFill>
                  <a:srgbClr val="FFFFFF"/>
                </a:solidFill>
                <a:effectLst/>
                <a:uLnTx/>
                <a:uFillTx/>
                <a:latin typeface="Calibri" panose="020F0502020204030204"/>
                <a:ea typeface="Arial Narrow Regular" charset="0"/>
                <a:cs typeface="Arial Narrow Regular" charset="0"/>
              </a:rPr>
              <a:t> gives a brief overview</a:t>
            </a:r>
          </a:p>
        </p:txBody>
      </p:sp>
      <p:cxnSp>
        <p:nvCxnSpPr>
          <p:cNvPr id="10" name="Straight Arrow Connector 9"/>
          <p:cNvCxnSpPr>
            <a:stCxn id="9" idx="1"/>
          </p:cNvCxnSpPr>
          <p:nvPr/>
        </p:nvCxnSpPr>
        <p:spPr bwMode="auto">
          <a:xfrm flipH="1">
            <a:off x="5583067" y="3328787"/>
            <a:ext cx="2071488" cy="84408"/>
          </a:xfrm>
          <a:prstGeom prst="straightConnector1">
            <a:avLst/>
          </a:prstGeom>
          <a:solidFill>
            <a:srgbClr val="33CCFF"/>
          </a:solidFill>
          <a:ln w="31750" cap="flat" cmpd="sng" algn="ctr">
            <a:solidFill>
              <a:srgbClr val="FFC000"/>
            </a:solidFill>
            <a:prstDash val="solid"/>
            <a:round/>
            <a:headEnd type="none" w="med" len="med"/>
            <a:tailEnd type="triangle"/>
          </a:ln>
          <a:effectLst/>
        </p:spPr>
      </p:cxnSp>
      <p:sp>
        <p:nvSpPr>
          <p:cNvPr id="11" name="Rectangle 10"/>
          <p:cNvSpPr/>
          <p:nvPr/>
        </p:nvSpPr>
        <p:spPr>
          <a:xfrm>
            <a:off x="7654555" y="4221481"/>
            <a:ext cx="282794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Arial Narrow Regular" charset="0"/>
                <a:cs typeface="Arial Narrow Regular" charset="0"/>
              </a:rPr>
              <a:t>Verified credentials </a:t>
            </a:r>
            <a:r>
              <a:rPr kumimoji="0" lang="en-US" sz="1800" b="0" i="0" u="none" strike="noStrike" kern="1200" cap="none" spc="0" normalizeH="0" baseline="0" noProof="0" dirty="0">
                <a:ln>
                  <a:noFill/>
                </a:ln>
                <a:solidFill>
                  <a:srgbClr val="FFFFFF"/>
                </a:solidFill>
                <a:effectLst/>
                <a:uLnTx/>
                <a:uFillTx/>
                <a:latin typeface="Calibri" panose="020F0502020204030204"/>
                <a:ea typeface="Arial Narrow Regular" charset="0"/>
                <a:cs typeface="Arial Narrow Regular" charset="0"/>
              </a:rPr>
              <a:t>can be double-clicked to see specific skills and </a:t>
            </a:r>
            <a:r>
              <a:rPr kumimoji="0" lang="en-US" sz="1800" b="1" i="0" u="none" strike="noStrike" kern="1200" cap="none" spc="0" normalizeH="0" baseline="0" noProof="0" dirty="0">
                <a:ln>
                  <a:noFill/>
                </a:ln>
                <a:solidFill>
                  <a:srgbClr val="FFFFFF"/>
                </a:solidFill>
                <a:effectLst/>
                <a:uLnTx/>
                <a:uFillTx/>
                <a:latin typeface="Calibri" panose="020F0502020204030204"/>
                <a:ea typeface="Arial Narrow Regular" charset="0"/>
                <a:cs typeface="Arial Narrow Regular" charset="0"/>
              </a:rPr>
              <a:t>links to evidence</a:t>
            </a:r>
            <a:r>
              <a:rPr kumimoji="0" lang="en-US" sz="1800" b="0" i="0" u="none" strike="noStrike" kern="1200" cap="none" spc="0" normalizeH="0" baseline="0" noProof="0" dirty="0">
                <a:ln>
                  <a:noFill/>
                </a:ln>
                <a:solidFill>
                  <a:srgbClr val="FFFFFF"/>
                </a:solidFill>
                <a:effectLst/>
                <a:uLnTx/>
                <a:uFillTx/>
                <a:latin typeface="Calibri" panose="020F0502020204030204"/>
                <a:ea typeface="Arial Narrow Regular" charset="0"/>
                <a:cs typeface="Arial Narrow Regular" charset="0"/>
              </a:rPr>
              <a:t>.</a:t>
            </a:r>
          </a:p>
        </p:txBody>
      </p:sp>
      <p:cxnSp>
        <p:nvCxnSpPr>
          <p:cNvPr id="12" name="Straight Arrow Connector 11"/>
          <p:cNvCxnSpPr/>
          <p:nvPr/>
        </p:nvCxnSpPr>
        <p:spPr bwMode="auto">
          <a:xfrm flipH="1">
            <a:off x="5583066" y="4414839"/>
            <a:ext cx="2071489" cy="39657"/>
          </a:xfrm>
          <a:prstGeom prst="straightConnector1">
            <a:avLst/>
          </a:prstGeom>
          <a:solidFill>
            <a:srgbClr val="33CCFF"/>
          </a:solidFill>
          <a:ln w="31750" cap="flat" cmpd="sng" algn="ctr">
            <a:solidFill>
              <a:srgbClr val="FFC000"/>
            </a:solidFill>
            <a:prstDash val="solid"/>
            <a:round/>
            <a:headEnd type="none" w="med" len="med"/>
            <a:tailEnd type="triangle"/>
          </a:ln>
          <a:effectLst/>
        </p:spPr>
      </p:cxnSp>
      <p:sp>
        <p:nvSpPr>
          <p:cNvPr id="13" name="Rectangle 12"/>
          <p:cNvSpPr/>
          <p:nvPr/>
        </p:nvSpPr>
        <p:spPr>
          <a:xfrm>
            <a:off x="7654555" y="2046055"/>
            <a:ext cx="321157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Arial Narrow Regular" charset="0"/>
                <a:cs typeface="Arial Narrow Regular" charset="0"/>
              </a:rPr>
              <a:t>Links to full social media profiles, </a:t>
            </a:r>
            <a:r>
              <a:rPr kumimoji="0" lang="en-US" sz="1800" b="0" i="0" u="none" strike="noStrike" kern="1200" cap="none" spc="0" normalizeH="0" baseline="0" noProof="0" dirty="0">
                <a:ln>
                  <a:noFill/>
                </a:ln>
                <a:solidFill>
                  <a:srgbClr val="FFFFFF"/>
                </a:solidFill>
                <a:effectLst/>
                <a:uLnTx/>
                <a:uFillTx/>
                <a:latin typeface="Calibri" panose="020F0502020204030204"/>
                <a:ea typeface="Arial Narrow Regular" charset="0"/>
                <a:cs typeface="Arial Narrow Regular" charset="0"/>
              </a:rPr>
              <a:t>like LinkedIn, Twitter and Facebook</a:t>
            </a:r>
          </a:p>
        </p:txBody>
      </p:sp>
      <p:cxnSp>
        <p:nvCxnSpPr>
          <p:cNvPr id="14" name="Straight Arrow Connector 13"/>
          <p:cNvCxnSpPr>
            <a:stCxn id="13" idx="1"/>
          </p:cNvCxnSpPr>
          <p:nvPr/>
        </p:nvCxnSpPr>
        <p:spPr bwMode="auto">
          <a:xfrm flipH="1">
            <a:off x="3157539" y="2507720"/>
            <a:ext cx="4497016" cy="142588"/>
          </a:xfrm>
          <a:prstGeom prst="straightConnector1">
            <a:avLst/>
          </a:prstGeom>
          <a:solidFill>
            <a:srgbClr val="33CCFF"/>
          </a:solidFill>
          <a:ln w="31750" cap="flat" cmpd="sng" algn="ctr">
            <a:solidFill>
              <a:srgbClr val="FFC000"/>
            </a:solidFill>
            <a:prstDash val="solid"/>
            <a:round/>
            <a:headEnd type="none" w="med" len="med"/>
            <a:tailEnd type="triangle"/>
          </a:ln>
          <a:effectLst/>
        </p:spPr>
      </p:cxnSp>
    </p:spTree>
    <p:extLst>
      <p:ext uri="{BB962C8B-B14F-4D97-AF65-F5344CB8AC3E}">
        <p14:creationId xmlns:p14="http://schemas.microsoft.com/office/powerpoint/2010/main" val="2320239514"/>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B514C3B-DD7F-F047-B233-AF73B208B24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contrast="-27000"/>
                    </a14:imgEffect>
                  </a14:imgLayer>
                </a14:imgProps>
              </a:ext>
            </a:extLst>
          </a:blip>
          <a:stretch>
            <a:fillRect/>
          </a:stretch>
        </p:blipFill>
        <p:spPr>
          <a:xfrm flipH="1">
            <a:off x="1" y="1193242"/>
            <a:ext cx="3436516" cy="3524323"/>
          </a:xfrm>
          <a:prstGeom prst="rect">
            <a:avLst/>
          </a:prstGeom>
        </p:spPr>
      </p:pic>
      <p:grpSp>
        <p:nvGrpSpPr>
          <p:cNvPr id="13" name="Group 12"/>
          <p:cNvGrpSpPr/>
          <p:nvPr/>
        </p:nvGrpSpPr>
        <p:grpSpPr>
          <a:xfrm>
            <a:off x="3166108" y="1173083"/>
            <a:ext cx="8779753" cy="5350440"/>
            <a:chOff x="3166106" y="554864"/>
            <a:chExt cx="8779753" cy="5350440"/>
          </a:xfrm>
        </p:grpSpPr>
        <p:pic>
          <p:nvPicPr>
            <p:cNvPr id="11" name="Picture 10"/>
            <p:cNvPicPr>
              <a:picLocks noChangeAspect="1"/>
            </p:cNvPicPr>
            <p:nvPr/>
          </p:nvPicPr>
          <p:blipFill>
            <a:blip r:embed="rId5"/>
            <a:stretch>
              <a:fillRect/>
            </a:stretch>
          </p:blipFill>
          <p:spPr>
            <a:xfrm>
              <a:off x="3166106" y="554864"/>
              <a:ext cx="8779753" cy="5350440"/>
            </a:xfrm>
            <a:prstGeom prst="rect">
              <a:avLst/>
            </a:prstGeom>
            <a:effectLst>
              <a:outerShdw blurRad="50800" dist="38100" dir="2700000" algn="tl" rotWithShape="0">
                <a:prstClr val="black">
                  <a:alpha val="40000"/>
                </a:prstClr>
              </a:outerShdw>
            </a:effectLst>
          </p:spPr>
        </p:pic>
        <p:sp>
          <p:nvSpPr>
            <p:cNvPr id="12" name="Oval 11"/>
            <p:cNvSpPr/>
            <p:nvPr/>
          </p:nvSpPr>
          <p:spPr>
            <a:xfrm rot="2147032">
              <a:off x="11417528" y="5258751"/>
              <a:ext cx="285750" cy="6012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p:cNvSpPr txBox="1"/>
          <p:nvPr/>
        </p:nvSpPr>
        <p:spPr>
          <a:xfrm>
            <a:off x="108395" y="4401223"/>
            <a:ext cx="4378765" cy="1400383"/>
          </a:xfrm>
          <a:prstGeom prst="rect">
            <a:avLst/>
          </a:prstGeom>
          <a:noFill/>
        </p:spPr>
        <p:txBody>
          <a:bodyPr wrap="squar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Helvetica Neue Light" charset="0"/>
                <a:cs typeface="Helvetica Neue Light" charset="0"/>
              </a:rPr>
              <a:t>IBM</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Helvetica Neue" charset="0"/>
                <a:cs typeface="Helvetica Neue" charset="0"/>
              </a:rPr>
              <a:t> </a:t>
            </a: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Helvetica Neue" charset="0"/>
                <a:cs typeface="Helvetica Neue" charset="0"/>
              </a:rPr>
              <a:t>Digital Badges </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Helvetica Neue" charset="0"/>
                <a:cs typeface="Helvetica Neue" charset="0"/>
              </a:rPr>
              <a:t>provide the ability to create heat maps to</a:t>
            </a:r>
            <a:r>
              <a:rPr kumimoji="0" lang="mr-IN"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Helvetica Neue" charset="0"/>
                <a:cs typeface="Helvetica Neue" charset="0"/>
              </a:rPr>
              <a:t>…</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Helvetica Neue" charset="0"/>
              <a:cs typeface="Helvetica Neue" charset="0"/>
            </a:endParaRPr>
          </a:p>
          <a:p>
            <a:pPr marL="342891" marR="0" lvl="0" indent="-342891" algn="l" defTabSz="457189" rtl="0" eaLnBrk="1" fontAlgn="base" latinLnBrk="0" hangingPunct="1">
              <a:lnSpc>
                <a:spcPct val="100000"/>
              </a:lnSpc>
              <a:spcBef>
                <a:spcPts val="600"/>
              </a:spcBef>
              <a:spcAft>
                <a:spcPct val="0"/>
              </a:spcAft>
              <a:buClrTx/>
              <a:buSzTx/>
              <a:buFont typeface="Wingdings" charset="2"/>
              <a:buChar char="ü"/>
              <a:tabLst/>
              <a:defRPr/>
            </a:pPr>
            <a:r>
              <a:rPr kumimoji="0" lang="en-US" sz="2000" b="0" i="0" u="none" strike="noStrike" kern="1200" cap="none" spc="0" normalizeH="0" baseline="0" noProof="0" dirty="0">
                <a:ln>
                  <a:noFill/>
                </a:ln>
                <a:solidFill>
                  <a:srgbClr val="034A7D"/>
                </a:solidFill>
                <a:effectLst/>
                <a:uLnTx/>
                <a:uFillTx/>
                <a:latin typeface="Calibri" panose="020F0502020204030204"/>
                <a:ea typeface="Helvetica Neue" charset="0"/>
                <a:cs typeface="Helvetica Neue" charset="0"/>
              </a:rPr>
              <a:t>Understand distribution of talent</a:t>
            </a:r>
          </a:p>
          <a:p>
            <a:pPr marL="342891" marR="0" lvl="0" indent="-342891" algn="l" defTabSz="457189" rtl="0" eaLnBrk="1" fontAlgn="base" latinLnBrk="0" hangingPunct="1">
              <a:lnSpc>
                <a:spcPct val="100000"/>
              </a:lnSpc>
              <a:spcBef>
                <a:spcPct val="0"/>
              </a:spcBef>
              <a:spcAft>
                <a:spcPct val="0"/>
              </a:spcAft>
              <a:buClrTx/>
              <a:buSzTx/>
              <a:buFont typeface="Wingdings" charset="2"/>
              <a:buChar char="ü"/>
              <a:tabLst/>
              <a:defRPr/>
            </a:pPr>
            <a:r>
              <a:rPr kumimoji="0" lang="en-US" sz="2000" b="0" i="0" u="none" strike="noStrike" kern="1200" cap="none" spc="0" normalizeH="0" baseline="0" noProof="0" dirty="0">
                <a:ln>
                  <a:noFill/>
                </a:ln>
                <a:solidFill>
                  <a:srgbClr val="034A7D"/>
                </a:solidFill>
                <a:effectLst/>
                <a:uLnTx/>
                <a:uFillTx/>
                <a:latin typeface="Calibri" panose="020F0502020204030204"/>
                <a:ea typeface="Helvetica Neue" charset="0"/>
                <a:cs typeface="Helvetica Neue" charset="0"/>
              </a:rPr>
              <a:t>Identify where skill gaps exist</a:t>
            </a:r>
          </a:p>
        </p:txBody>
      </p:sp>
      <p:grpSp>
        <p:nvGrpSpPr>
          <p:cNvPr id="8" name="Group 7"/>
          <p:cNvGrpSpPr/>
          <p:nvPr/>
        </p:nvGrpSpPr>
        <p:grpSpPr>
          <a:xfrm>
            <a:off x="10225550" y="6145162"/>
            <a:ext cx="1937815" cy="701460"/>
            <a:chOff x="8776355" y="5628368"/>
            <a:chExt cx="3415645" cy="1237246"/>
          </a:xfrm>
        </p:grpSpPr>
        <p:pic>
          <p:nvPicPr>
            <p:cNvPr id="5126" name="Picture 6" descr="mage result for Watson Analytics Logo"/>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776355" y="5628368"/>
              <a:ext cx="3415645" cy="122963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445657" y="6325386"/>
              <a:ext cx="131975" cy="532614"/>
            </a:xfrm>
            <a:prstGeom prst="rect">
              <a:avLst/>
            </a:prstGeom>
            <a:solidFill>
              <a:srgbClr val="004B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9608025" y="6466787"/>
              <a:ext cx="127973" cy="393529"/>
            </a:xfrm>
            <a:prstGeom prst="rect">
              <a:avLst/>
            </a:prstGeom>
            <a:solidFill>
              <a:srgbClr val="ADC8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9759885" y="6400800"/>
              <a:ext cx="128831" cy="460689"/>
            </a:xfrm>
            <a:prstGeom prst="rect">
              <a:avLst/>
            </a:prstGeom>
            <a:solidFill>
              <a:srgbClr val="4E7AB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9917995" y="6466786"/>
              <a:ext cx="138262" cy="398828"/>
            </a:xfrm>
            <a:prstGeom prst="rect">
              <a:avLst/>
            </a:prstGeom>
            <a:solidFill>
              <a:srgbClr val="B0C3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p:cNvSpPr txBox="1"/>
          <p:nvPr/>
        </p:nvSpPr>
        <p:spPr>
          <a:xfrm>
            <a:off x="8269563" y="6179365"/>
            <a:ext cx="1849352" cy="307777"/>
          </a:xfrm>
          <a:prstGeom prst="rect">
            <a:avLst/>
          </a:prstGeom>
          <a:noFill/>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Helvetica Neue Light" charset="0"/>
                <a:cs typeface="Helvetica Neue Light" charset="0"/>
              </a:rPr>
              <a:t>Heat </a:t>
            </a: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a:ea typeface="Helvetica Neue Light" charset="0"/>
                <a:cs typeface="Helvetica Neue Light" charset="0"/>
              </a:rPr>
              <a:t>map powered by:</a:t>
            </a:r>
          </a:p>
        </p:txBody>
      </p:sp>
      <p:sp>
        <p:nvSpPr>
          <p:cNvPr id="27" name="Badges need a common language—both visual and written">
            <a:extLst>
              <a:ext uri="{FF2B5EF4-FFF2-40B4-BE49-F238E27FC236}">
                <a16:creationId xmlns:a16="http://schemas.microsoft.com/office/drawing/2014/main" id="{B81668B9-0B06-44CB-8CD9-A2D77394F4CC}"/>
              </a:ext>
            </a:extLst>
          </p:cNvPr>
          <p:cNvSpPr/>
          <p:nvPr/>
        </p:nvSpPr>
        <p:spPr>
          <a:xfrm>
            <a:off x="698423" y="927568"/>
            <a:ext cx="11129963" cy="892552"/>
          </a:xfrm>
          <a:prstGeom prst="rect">
            <a:avLst/>
          </a:prstGeom>
          <a:ln w="12700">
            <a:miter lim="400000"/>
          </a:ln>
        </p:spPr>
        <p:txBody>
          <a:bodyPr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0" cap="none" spc="0" normalizeH="0" baseline="0" noProof="0" dirty="0">
                <a:ln>
                  <a:noFill/>
                </a:ln>
                <a:solidFill>
                  <a:srgbClr val="034A7D"/>
                </a:solidFill>
                <a:effectLst/>
                <a:uLnTx/>
                <a:uFillTx/>
                <a:latin typeface="Calibri" panose="020F0502020204030204"/>
                <a:ea typeface="+mn-ea"/>
                <a:cs typeface="Arial" panose="020B0604020202020204" pitchFamily="34" charset="0"/>
              </a:rPr>
              <a:t>Digital badges are creating heat maps of advocates, skills and skill gaps to inform business strategies</a:t>
            </a:r>
          </a:p>
        </p:txBody>
      </p:sp>
      <p:sp>
        <p:nvSpPr>
          <p:cNvPr id="28" name="Team">
            <a:extLst>
              <a:ext uri="{FF2B5EF4-FFF2-40B4-BE49-F238E27FC236}">
                <a16:creationId xmlns:a16="http://schemas.microsoft.com/office/drawing/2014/main" id="{8F2CB246-9BA3-40F9-9BD5-1AEBE975D115}"/>
              </a:ext>
            </a:extLst>
          </p:cNvPr>
          <p:cNvSpPr>
            <a:spLocks noChangeArrowheads="1"/>
          </p:cNvSpPr>
          <p:nvPr/>
        </p:nvSpPr>
        <p:spPr bwMode="auto">
          <a:xfrm>
            <a:off x="463473" y="248364"/>
            <a:ext cx="1562735"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57150" defTabSz="1282700">
              <a:spcBef>
                <a:spcPts val="2950"/>
              </a:spcBef>
              <a:buSzPct val="75000"/>
              <a:buChar char="•"/>
              <a:defRPr sz="2600">
                <a:solidFill>
                  <a:srgbClr val="000000"/>
                </a:solidFill>
                <a:latin typeface="Helvetica Light"/>
                <a:ea typeface="Helvetica Light"/>
                <a:cs typeface="Helvetica Light"/>
                <a:sym typeface="Helvetica Light"/>
              </a:defRPr>
            </a:lvl1pPr>
            <a:lvl2pPr marL="742950" indent="-285750" defTabSz="1282700">
              <a:spcBef>
                <a:spcPts val="2950"/>
              </a:spcBef>
              <a:buSzPct val="75000"/>
              <a:buChar char="•"/>
              <a:defRPr sz="2600">
                <a:solidFill>
                  <a:srgbClr val="000000"/>
                </a:solidFill>
                <a:latin typeface="Helvetica Light"/>
                <a:ea typeface="Helvetica Light"/>
                <a:cs typeface="Helvetica Light"/>
                <a:sym typeface="Helvetica Light"/>
              </a:defRPr>
            </a:lvl2pPr>
            <a:lvl3pPr marL="1143000" indent="-228600" defTabSz="1282700">
              <a:spcBef>
                <a:spcPts val="2950"/>
              </a:spcBef>
              <a:buSzPct val="75000"/>
              <a:buChar char="•"/>
              <a:defRPr sz="2600">
                <a:solidFill>
                  <a:srgbClr val="000000"/>
                </a:solidFill>
                <a:latin typeface="Helvetica Light"/>
                <a:ea typeface="Helvetica Light"/>
                <a:cs typeface="Helvetica Light"/>
                <a:sym typeface="Helvetica Light"/>
              </a:defRPr>
            </a:lvl3pPr>
            <a:lvl4pPr marL="1600200" indent="-228600" defTabSz="1282700">
              <a:spcBef>
                <a:spcPts val="2950"/>
              </a:spcBef>
              <a:buSzPct val="75000"/>
              <a:buChar char="•"/>
              <a:defRPr sz="2600">
                <a:solidFill>
                  <a:srgbClr val="000000"/>
                </a:solidFill>
                <a:latin typeface="Helvetica Light"/>
                <a:ea typeface="Helvetica Light"/>
                <a:cs typeface="Helvetica Light"/>
                <a:sym typeface="Helvetica Light"/>
              </a:defRPr>
            </a:lvl4pPr>
            <a:lvl5pPr marL="2057400" indent="-228600" defTabSz="1282700">
              <a:spcBef>
                <a:spcPts val="2950"/>
              </a:spcBef>
              <a:buSzPct val="75000"/>
              <a:buChar char="•"/>
              <a:defRPr sz="2600">
                <a:solidFill>
                  <a:srgbClr val="000000"/>
                </a:solidFill>
                <a:latin typeface="Helvetica Light"/>
                <a:ea typeface="Helvetica Light"/>
                <a:cs typeface="Helvetica Light"/>
                <a:sym typeface="Helvetica Light"/>
              </a:defRPr>
            </a:lvl5pPr>
            <a:lvl6pPr marL="25146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6pPr>
            <a:lvl7pPr marL="29718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7pPr>
            <a:lvl8pPr marL="34290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8pPr>
            <a:lvl9pPr marL="38862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9pPr>
          </a:lstStyle>
          <a:p>
            <a:pPr marL="57150" marR="0" lvl="0" indent="0" algn="l" defTabSz="12827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A3645"/>
                </a:solidFill>
                <a:effectLst/>
                <a:uLnTx/>
                <a:uFillTx/>
                <a:latin typeface="Calibri" panose="020F0502020204030204"/>
                <a:ea typeface="Helvetica Neue Light"/>
                <a:cs typeface="Arial" panose="020B0604020202020204" pitchFamily="34" charset="0"/>
                <a:sym typeface="Helvetica Neue Light"/>
              </a:rPr>
              <a:t>IBM Readiness</a:t>
            </a:r>
          </a:p>
        </p:txBody>
      </p:sp>
      <p:sp>
        <p:nvSpPr>
          <p:cNvPr id="29" name="Line">
            <a:extLst>
              <a:ext uri="{FF2B5EF4-FFF2-40B4-BE49-F238E27FC236}">
                <a16:creationId xmlns:a16="http://schemas.microsoft.com/office/drawing/2014/main" id="{341896F0-BA02-4093-87CE-CE22721786DE}"/>
              </a:ext>
            </a:extLst>
          </p:cNvPr>
          <p:cNvSpPr>
            <a:spLocks noChangeShapeType="1"/>
          </p:cNvSpPr>
          <p:nvPr/>
        </p:nvSpPr>
        <p:spPr bwMode="auto">
          <a:xfrm>
            <a:off x="590473" y="658028"/>
            <a:ext cx="863600" cy="0"/>
          </a:xfrm>
          <a:prstGeom prst="line">
            <a:avLst/>
          </a:prstGeom>
          <a:noFill/>
          <a:ln w="76200">
            <a:solidFill>
              <a:srgbClr val="1CB0F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3776330"/>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ibm.com/blogs/ibm-training/wp-content/uploads/2017/09/Northeastern-University.jpg">
            <a:extLst>
              <a:ext uri="{FF2B5EF4-FFF2-40B4-BE49-F238E27FC236}">
                <a16:creationId xmlns:a16="http://schemas.microsoft.com/office/drawing/2014/main" id="{3FFF4906-DA63-3042-8F07-1CD82409897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672046"/>
            <a:ext cx="12183127" cy="5154611"/>
          </a:xfrm>
          <a:prstGeom prst="rect">
            <a:avLst/>
          </a:prstGeom>
          <a:noFill/>
          <a:extLst>
            <a:ext uri="{909E8E84-426E-40DD-AFC4-6F175D3DCCD1}">
              <a14:hiddenFill xmlns:a14="http://schemas.microsoft.com/office/drawing/2010/main">
                <a:solidFill>
                  <a:srgbClr val="FFFFFF"/>
                </a:solidFill>
              </a14:hiddenFill>
            </a:ext>
          </a:extLst>
        </p:spPr>
      </p:pic>
      <p:sp>
        <p:nvSpPr>
          <p:cNvPr id="8" name="Team">
            <a:extLst>
              <a:ext uri="{FF2B5EF4-FFF2-40B4-BE49-F238E27FC236}">
                <a16:creationId xmlns:a16="http://schemas.microsoft.com/office/drawing/2014/main" id="{92D0B4EE-1E82-4E51-8587-C47416C71AED}"/>
              </a:ext>
            </a:extLst>
          </p:cNvPr>
          <p:cNvSpPr>
            <a:spLocks noChangeArrowheads="1"/>
          </p:cNvSpPr>
          <p:nvPr/>
        </p:nvSpPr>
        <p:spPr bwMode="auto">
          <a:xfrm>
            <a:off x="279400" y="241211"/>
            <a:ext cx="2216056"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marL="57150" defTabSz="1282700">
              <a:spcBef>
                <a:spcPts val="2950"/>
              </a:spcBef>
              <a:buSzPct val="75000"/>
              <a:buChar char="•"/>
              <a:defRPr sz="2600">
                <a:solidFill>
                  <a:srgbClr val="000000"/>
                </a:solidFill>
                <a:latin typeface="Helvetica Light"/>
                <a:ea typeface="Helvetica Light"/>
                <a:cs typeface="Helvetica Light"/>
                <a:sym typeface="Helvetica Light"/>
              </a:defRPr>
            </a:lvl1pPr>
            <a:lvl2pPr marL="742950" indent="-285750" defTabSz="1282700">
              <a:spcBef>
                <a:spcPts val="2950"/>
              </a:spcBef>
              <a:buSzPct val="75000"/>
              <a:buChar char="•"/>
              <a:defRPr sz="2600">
                <a:solidFill>
                  <a:srgbClr val="000000"/>
                </a:solidFill>
                <a:latin typeface="Helvetica Light"/>
                <a:ea typeface="Helvetica Light"/>
                <a:cs typeface="Helvetica Light"/>
                <a:sym typeface="Helvetica Light"/>
              </a:defRPr>
            </a:lvl2pPr>
            <a:lvl3pPr marL="1143000" indent="-228600" defTabSz="1282700">
              <a:spcBef>
                <a:spcPts val="2950"/>
              </a:spcBef>
              <a:buSzPct val="75000"/>
              <a:buChar char="•"/>
              <a:defRPr sz="2600">
                <a:solidFill>
                  <a:srgbClr val="000000"/>
                </a:solidFill>
                <a:latin typeface="Helvetica Light"/>
                <a:ea typeface="Helvetica Light"/>
                <a:cs typeface="Helvetica Light"/>
                <a:sym typeface="Helvetica Light"/>
              </a:defRPr>
            </a:lvl3pPr>
            <a:lvl4pPr marL="1600200" indent="-228600" defTabSz="1282700">
              <a:spcBef>
                <a:spcPts val="2950"/>
              </a:spcBef>
              <a:buSzPct val="75000"/>
              <a:buChar char="•"/>
              <a:defRPr sz="2600">
                <a:solidFill>
                  <a:srgbClr val="000000"/>
                </a:solidFill>
                <a:latin typeface="Helvetica Light"/>
                <a:ea typeface="Helvetica Light"/>
                <a:cs typeface="Helvetica Light"/>
                <a:sym typeface="Helvetica Light"/>
              </a:defRPr>
            </a:lvl4pPr>
            <a:lvl5pPr marL="2057400" indent="-228600" defTabSz="1282700">
              <a:spcBef>
                <a:spcPts val="2950"/>
              </a:spcBef>
              <a:buSzPct val="75000"/>
              <a:buChar char="•"/>
              <a:defRPr sz="2600">
                <a:solidFill>
                  <a:srgbClr val="000000"/>
                </a:solidFill>
                <a:latin typeface="Helvetica Light"/>
                <a:ea typeface="Helvetica Light"/>
                <a:cs typeface="Helvetica Light"/>
                <a:sym typeface="Helvetica Light"/>
              </a:defRPr>
            </a:lvl5pPr>
            <a:lvl6pPr marL="25146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6pPr>
            <a:lvl7pPr marL="29718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7pPr>
            <a:lvl8pPr marL="34290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8pPr>
            <a:lvl9pPr marL="3886200" indent="-228600" defTabSz="1282700" eaLnBrk="0" fontAlgn="base" hangingPunct="0">
              <a:spcBef>
                <a:spcPts val="2950"/>
              </a:spcBef>
              <a:spcAft>
                <a:spcPct val="0"/>
              </a:spcAft>
              <a:buSzPct val="75000"/>
              <a:buChar char="•"/>
              <a:defRPr sz="2600">
                <a:solidFill>
                  <a:srgbClr val="000000"/>
                </a:solidFill>
                <a:latin typeface="Helvetica Light"/>
                <a:ea typeface="Helvetica Light"/>
                <a:cs typeface="Helvetica Light"/>
                <a:sym typeface="Helvetica Light"/>
              </a:defRPr>
            </a:lvl9pPr>
          </a:lstStyle>
          <a:p>
            <a:pPr marL="57150" marR="0" lvl="0" indent="0" algn="l" defTabSz="12827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242021"/>
                </a:solidFill>
                <a:effectLst/>
                <a:uLnTx/>
                <a:uFillTx/>
                <a:latin typeface="Calibri" panose="020F0502020204030204"/>
                <a:ea typeface="Helvetica Neue Light"/>
                <a:cs typeface="Arial" panose="020B0604020202020204" pitchFamily="34" charset="0"/>
                <a:sym typeface="Helvetica Neue Light"/>
              </a:rPr>
              <a:t>Industry &amp; Institution</a:t>
            </a:r>
          </a:p>
        </p:txBody>
      </p:sp>
      <p:sp>
        <p:nvSpPr>
          <p:cNvPr id="9" name="Line">
            <a:extLst>
              <a:ext uri="{FF2B5EF4-FFF2-40B4-BE49-F238E27FC236}">
                <a16:creationId xmlns:a16="http://schemas.microsoft.com/office/drawing/2014/main" id="{30513F61-5636-4F20-9FED-F92F4212F934}"/>
              </a:ext>
            </a:extLst>
          </p:cNvPr>
          <p:cNvSpPr>
            <a:spLocks noChangeShapeType="1"/>
          </p:cNvSpPr>
          <p:nvPr/>
        </p:nvSpPr>
        <p:spPr bwMode="auto">
          <a:xfrm>
            <a:off x="406400" y="650875"/>
            <a:ext cx="863600" cy="0"/>
          </a:xfrm>
          <a:prstGeom prst="line">
            <a:avLst/>
          </a:prstGeom>
          <a:noFill/>
          <a:ln w="76200">
            <a:solidFill>
              <a:srgbClr val="1CB0F0"/>
            </a:solidFill>
            <a:miter lim="400000"/>
            <a:headEnd/>
            <a:tailEnd/>
          </a:ln>
          <a:extLst>
            <a:ext uri="{909E8E84-426E-40DD-AFC4-6F175D3DCCD1}">
              <a14:hiddenFill xmlns:a14="http://schemas.microsoft.com/office/drawing/2010/main">
                <a:noFill/>
              </a14:hiddenFill>
            </a:ext>
          </a:extLst>
        </p:spPr>
        <p:txBody>
          <a:bodyPr lIns="50800" tIns="50800" rIns="50800" bIns="508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242021">
                  <a:lumMod val="50000"/>
                  <a:lumOff val="50000"/>
                </a:srgbClr>
              </a:solidFill>
              <a:effectLst/>
              <a:uLnTx/>
              <a:uFillTx/>
              <a:latin typeface="Calibri" panose="020F0502020204030204"/>
              <a:ea typeface="+mn-ea"/>
              <a:cs typeface="Arial" panose="020B0604020202020204" pitchFamily="34" charset="0"/>
            </a:endParaRPr>
          </a:p>
        </p:txBody>
      </p:sp>
      <p:sp>
        <p:nvSpPr>
          <p:cNvPr id="10" name="Badges need a common language—both visual and written">
            <a:extLst>
              <a:ext uri="{FF2B5EF4-FFF2-40B4-BE49-F238E27FC236}">
                <a16:creationId xmlns:a16="http://schemas.microsoft.com/office/drawing/2014/main" id="{EC427AF8-CF58-44D2-B5CD-458F3B352295}"/>
              </a:ext>
            </a:extLst>
          </p:cNvPr>
          <p:cNvSpPr/>
          <p:nvPr/>
        </p:nvSpPr>
        <p:spPr>
          <a:xfrm>
            <a:off x="514350" y="834276"/>
            <a:ext cx="11129963" cy="492443"/>
          </a:xfrm>
          <a:prstGeom prst="rect">
            <a:avLst/>
          </a:prstGeom>
          <a:ln w="12700">
            <a:miter lim="400000"/>
          </a:ln>
        </p:spPr>
        <p:txBody>
          <a:bodyPr lIns="0" tIns="0" rIns="0" bIns="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34A7D"/>
                </a:solidFill>
                <a:effectLst/>
                <a:uLnTx/>
                <a:uFillTx/>
                <a:latin typeface="Calibri" panose="020F0502020204030204"/>
                <a:ea typeface="Helvetica Neue Light"/>
                <a:cs typeface="Arial" panose="020B0604020202020204" pitchFamily="34" charset="0"/>
                <a:sym typeface="Helvetica Neue Light"/>
              </a:rPr>
              <a:t>Badges now act as “digital transcripts” for college credit</a:t>
            </a:r>
          </a:p>
        </p:txBody>
      </p:sp>
      <p:sp>
        <p:nvSpPr>
          <p:cNvPr id="3" name="Rectangle 2"/>
          <p:cNvSpPr/>
          <p:nvPr/>
        </p:nvSpPr>
        <p:spPr>
          <a:xfrm>
            <a:off x="4070321" y="5999742"/>
            <a:ext cx="811280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Northeastern University + IBM: Turning digital badges into academic credentials will create opportunities and better college graduates</a:t>
            </a:r>
          </a:p>
        </p:txBody>
      </p:sp>
    </p:spTree>
    <p:extLst>
      <p:ext uri="{BB962C8B-B14F-4D97-AF65-F5344CB8AC3E}">
        <p14:creationId xmlns:p14="http://schemas.microsoft.com/office/powerpoint/2010/main" val="961104516"/>
      </p:ext>
    </p:extLst>
  </p:cSld>
  <p:clrMapOvr>
    <a:masterClrMapping/>
  </p:clrMapOvr>
  <mc:AlternateContent xmlns:mc="http://schemas.openxmlformats.org/markup-compatibility/2006" xmlns:p14="http://schemas.microsoft.com/office/powerpoint/2010/main">
    <mc:Choice Requires="p14">
      <p:transition spd="slow" p14:dur="2000">
        <p:push/>
      </p:transition>
    </mc:Choice>
    <mc:Fallback xmlns="">
      <p:transition spd="slow">
        <p:push/>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Next Steps</a:t>
            </a:r>
          </a:p>
        </p:txBody>
      </p:sp>
      <p:sp>
        <p:nvSpPr>
          <p:cNvPr id="4" name="Content Placeholder 3"/>
          <p:cNvSpPr>
            <a:spLocks noGrp="1"/>
          </p:cNvSpPr>
          <p:nvPr>
            <p:ph idx="1"/>
          </p:nvPr>
        </p:nvSpPr>
        <p:spPr/>
        <p:txBody>
          <a:bodyPr/>
          <a:lstStyle/>
          <a:p>
            <a:r>
              <a:rPr lang="en-US" dirty="0"/>
              <a:t>Set up a deeper dive demo with Denise to understand how MIG can accelerate your programs and contribute value to your use cases  </a:t>
            </a:r>
          </a:p>
          <a:p>
            <a:r>
              <a:rPr lang="en-US" dirty="0"/>
              <a:t>Meet with Stephen Dodd to understand IBM’s skills programs and best practices for reskilling and upskilling</a:t>
            </a:r>
          </a:p>
          <a:p>
            <a:r>
              <a:rPr lang="en-US" dirty="0"/>
              <a:t>Reach out to David Leaser to learn more about how badges can improve labor market outcomes – and the pitfalls to avoid</a:t>
            </a:r>
          </a:p>
        </p:txBody>
      </p:sp>
    </p:spTree>
    <p:extLst>
      <p:ext uri="{BB962C8B-B14F-4D97-AF65-F5344CB8AC3E}">
        <p14:creationId xmlns:p14="http://schemas.microsoft.com/office/powerpoint/2010/main" val="2434142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itle 2"/>
          <p:cNvSpPr>
            <a:spLocks noGrp="1"/>
          </p:cNvSpPr>
          <p:nvPr>
            <p:ph type="title"/>
          </p:nvPr>
        </p:nvSpPr>
        <p:spPr/>
        <p:txBody>
          <a:bodyPr/>
          <a:lstStyle/>
          <a:p>
            <a:r>
              <a:rPr lang="en-US" dirty="0"/>
              <a:t>Resources</a:t>
            </a:r>
          </a:p>
        </p:txBody>
      </p:sp>
      <p:sp>
        <p:nvSpPr>
          <p:cNvPr id="4" name="Content Placeholder 3"/>
          <p:cNvSpPr>
            <a:spLocks noGrp="1"/>
          </p:cNvSpPr>
          <p:nvPr>
            <p:ph idx="1"/>
          </p:nvPr>
        </p:nvSpPr>
        <p:spPr/>
        <p:txBody>
          <a:bodyPr>
            <a:normAutofit/>
          </a:bodyPr>
          <a:lstStyle/>
          <a:p>
            <a:pPr marL="0" indent="0">
              <a:lnSpc>
                <a:spcPct val="110000"/>
              </a:lnSpc>
              <a:spcBef>
                <a:spcPts val="600"/>
              </a:spcBef>
              <a:buNone/>
            </a:pPr>
            <a:r>
              <a:rPr lang="en-US" sz="1600" dirty="0"/>
              <a:t>IBM Digital Badge Program:</a:t>
            </a:r>
            <a:r>
              <a:rPr lang="en-US" sz="1600" b="0" dirty="0"/>
              <a:t/>
            </a:r>
            <a:br>
              <a:rPr lang="en-US" sz="1600" b="0" dirty="0"/>
            </a:br>
            <a:r>
              <a:rPr lang="en-US" sz="1600" b="0" dirty="0"/>
              <a:t>Deck: </a:t>
            </a:r>
            <a:r>
              <a:rPr lang="en-US" sz="1600" b="0" u="sng" dirty="0">
                <a:hlinkClick r:id="rId2"/>
              </a:rPr>
              <a:t>https://ibm.box.com/s/rg2pt7oplfr2qwbd3vrt0dwo28emah6p</a:t>
            </a:r>
            <a:r>
              <a:rPr lang="en-US" sz="1600" b="0" dirty="0"/>
              <a:t/>
            </a:r>
            <a:br>
              <a:rPr lang="en-US" sz="1600" b="0" dirty="0"/>
            </a:br>
            <a:r>
              <a:rPr lang="en-US" sz="1600" b="0" dirty="0"/>
              <a:t>Website: </a:t>
            </a:r>
            <a:r>
              <a:rPr lang="en-US" sz="1600" b="0" u="sng" dirty="0">
                <a:hlinkClick r:id="rId3"/>
              </a:rPr>
              <a:t>http://ibm.com/badging</a:t>
            </a:r>
            <a:r>
              <a:rPr lang="en-US" sz="1600" b="0" dirty="0"/>
              <a:t/>
            </a:r>
            <a:br>
              <a:rPr lang="en-US" sz="1600" b="0" dirty="0"/>
            </a:br>
            <a:r>
              <a:rPr lang="en-US" sz="1600" b="0" dirty="0"/>
              <a:t>New Collar Deck: </a:t>
            </a:r>
            <a:r>
              <a:rPr lang="en-US" sz="1600" b="0" u="sng" dirty="0">
                <a:hlinkClick r:id="rId4"/>
              </a:rPr>
              <a:t>https://ibm.box.com/s/9vdsvcugpi1z24vs1fo0y108vxqc2l44</a:t>
            </a:r>
            <a:endParaRPr lang="en-US" sz="1600" b="0" u="sng" dirty="0"/>
          </a:p>
          <a:p>
            <a:pPr marL="0" indent="0">
              <a:lnSpc>
                <a:spcPct val="110000"/>
              </a:lnSpc>
              <a:spcBef>
                <a:spcPts val="0"/>
              </a:spcBef>
              <a:buNone/>
            </a:pPr>
            <a:r>
              <a:rPr lang="en-US" sz="1600" b="0" dirty="0"/>
              <a:t>Blogs from David Leaser: </a:t>
            </a:r>
            <a:r>
              <a:rPr lang="en-US" sz="1600" b="0" dirty="0">
                <a:hlinkClick r:id="rId5"/>
              </a:rPr>
              <a:t>https://www.ibm.com/blogs/ibm-training/author/david-leaser/</a:t>
            </a:r>
            <a:r>
              <a:rPr lang="en-US" sz="1600" b="0" dirty="0"/>
              <a:t/>
            </a:r>
            <a:br>
              <a:rPr lang="en-US" sz="1600" b="0" dirty="0"/>
            </a:br>
            <a:r>
              <a:rPr lang="en-US" sz="1600" b="0" dirty="0"/>
              <a:t/>
            </a:r>
            <a:br>
              <a:rPr lang="en-US" sz="1600" b="0" dirty="0"/>
            </a:br>
            <a:r>
              <a:rPr lang="en-US" sz="1600" dirty="0"/>
              <a:t>Diagnostic Career Matching: (This is an innovation developed and owned by an IBM Core Supplier)</a:t>
            </a:r>
            <a:r>
              <a:rPr lang="en-US" sz="1600" b="0" dirty="0"/>
              <a:t/>
            </a:r>
            <a:br>
              <a:rPr lang="en-US" sz="1600" b="0" dirty="0"/>
            </a:br>
            <a:r>
              <a:rPr lang="en-US" sz="1600" b="0" dirty="0"/>
              <a:t>Overview video - fast: </a:t>
            </a:r>
            <a:r>
              <a:rPr lang="en-US" sz="1600" b="0" u="sng" dirty="0">
                <a:hlinkClick r:id="rId6"/>
              </a:rPr>
              <a:t>https://vimeo.com/358865521</a:t>
            </a:r>
            <a:r>
              <a:rPr lang="en-US" sz="1600" b="0" dirty="0"/>
              <a:t/>
            </a:r>
            <a:br>
              <a:rPr lang="en-US" sz="1600" b="0" dirty="0"/>
            </a:br>
            <a:r>
              <a:rPr lang="en-US" sz="1600" b="0" dirty="0"/>
              <a:t>Deck - good stats here: </a:t>
            </a:r>
            <a:r>
              <a:rPr lang="en-US" sz="1600" b="0" u="sng" dirty="0">
                <a:hlinkClick r:id="rId7" tooltip="https://app.box.com/s/4ipy8pa4hvotmjrubfdvbqz9r6vf9xwt"/>
              </a:rPr>
              <a:t>https://app.box.com/s/4ipy8pa4hvotmjrubfdvbqz9r6vf9xwt</a:t>
            </a:r>
            <a:endParaRPr lang="en-US" sz="1600" b="0" u="sng" dirty="0"/>
          </a:p>
          <a:p>
            <a:pPr marL="0" indent="0">
              <a:lnSpc>
                <a:spcPct val="110000"/>
              </a:lnSpc>
              <a:spcBef>
                <a:spcPts val="0"/>
              </a:spcBef>
              <a:buNone/>
            </a:pPr>
            <a:r>
              <a:rPr lang="en-US" sz="1600" b="0" dirty="0"/>
              <a:t>Career Fit Interview style:</a:t>
            </a:r>
            <a:r>
              <a:rPr lang="en-US" sz="1600" dirty="0"/>
              <a:t> </a:t>
            </a:r>
            <a:r>
              <a:rPr lang="en-US" sz="1600" b="0" u="sng" dirty="0">
                <a:hlinkClick r:id="rId8"/>
              </a:rPr>
              <a:t>https://vimeo.com/311310213</a:t>
            </a:r>
            <a:r>
              <a:rPr lang="en-US" sz="1600" b="0" dirty="0"/>
              <a:t/>
            </a:r>
            <a:br>
              <a:rPr lang="en-US" sz="1600" b="0" dirty="0"/>
            </a:br>
            <a:r>
              <a:rPr lang="en-US" sz="1600" b="0" dirty="0"/>
              <a:t/>
            </a:r>
            <a:br>
              <a:rPr lang="en-US" sz="1600" b="0" dirty="0"/>
            </a:br>
            <a:r>
              <a:rPr lang="en-US" sz="1600" dirty="0"/>
              <a:t>Free courses to earn IBM Digital Badges:</a:t>
            </a:r>
            <a:r>
              <a:rPr lang="en-US" sz="1600" b="0" dirty="0"/>
              <a:t/>
            </a:r>
            <a:br>
              <a:rPr lang="en-US" sz="1600" b="0" dirty="0"/>
            </a:br>
            <a:r>
              <a:rPr lang="en-US" sz="1600" b="0" dirty="0"/>
              <a:t>Professional Skills Badge: </a:t>
            </a:r>
            <a:r>
              <a:rPr lang="en-US" sz="1600" b="0" u="sng" dirty="0">
                <a:hlinkClick r:id="rId9"/>
              </a:rPr>
              <a:t>http://ibm.com/training/professionalskills</a:t>
            </a:r>
            <a:r>
              <a:rPr lang="en-US" sz="1600" b="0" dirty="0"/>
              <a:t/>
            </a:r>
            <a:br>
              <a:rPr lang="en-US" sz="1600" b="0" dirty="0"/>
            </a:br>
            <a:r>
              <a:rPr lang="en-US" sz="1600" b="0" dirty="0"/>
              <a:t>Data Science Courses: </a:t>
            </a:r>
            <a:r>
              <a:rPr lang="en-US" sz="1600" b="0" u="sng" dirty="0">
                <a:hlinkClick r:id="rId10"/>
              </a:rPr>
              <a:t>https://cognitiveclass.ai/</a:t>
            </a:r>
            <a:r>
              <a:rPr lang="en-US" sz="1600" b="0" dirty="0"/>
              <a:t/>
            </a:r>
            <a:br>
              <a:rPr lang="en-US" sz="1600" b="0" dirty="0"/>
            </a:br>
            <a:r>
              <a:rPr lang="en-US" sz="1600" b="0" dirty="0"/>
              <a:t/>
            </a:r>
            <a:br>
              <a:rPr lang="en-US" sz="1600" b="0" dirty="0"/>
            </a:br>
            <a:r>
              <a:rPr lang="en-US" sz="1600" dirty="0"/>
              <a:t>Reskilling for Robots - from Mobile World Congress:</a:t>
            </a:r>
            <a:r>
              <a:rPr lang="en-US" sz="1600" b="0" dirty="0"/>
              <a:t/>
            </a:r>
            <a:br>
              <a:rPr lang="en-US" sz="1600" b="0" dirty="0"/>
            </a:br>
            <a:r>
              <a:rPr lang="en-US" sz="1600" b="0" dirty="0"/>
              <a:t>Blog (with links to research): </a:t>
            </a:r>
            <a:r>
              <a:rPr lang="en-US" sz="1600" b="0" u="sng" dirty="0">
                <a:hlinkClick r:id="rId11"/>
              </a:rPr>
              <a:t>https://www.ibm.com/blogs/ibm-training/reskilling-for-robots-ai-and-the-future-of-jobs/</a:t>
            </a:r>
            <a:endParaRPr lang="en-US" sz="1600" b="0" dirty="0"/>
          </a:p>
          <a:p>
            <a:pPr marL="0" indent="0">
              <a:lnSpc>
                <a:spcPct val="100000"/>
              </a:lnSpc>
              <a:spcBef>
                <a:spcPts val="0"/>
              </a:spcBef>
              <a:buNone/>
            </a:pPr>
            <a:r>
              <a:rPr lang="en-US" sz="1600" b="0" dirty="0"/>
              <a:t>Deck: </a:t>
            </a:r>
            <a:r>
              <a:rPr lang="en-US" sz="1600" b="0" u="sng" dirty="0">
                <a:hlinkClick r:id="rId12"/>
              </a:rPr>
              <a:t>https://ibm.box.com/s/did315y7tzaij9yy5nkugj39ez0jjhdl</a:t>
            </a:r>
            <a:endParaRPr lang="en-US" sz="1600" b="0" dirty="0"/>
          </a:p>
          <a:p>
            <a:pPr marL="0" indent="0">
              <a:lnSpc>
                <a:spcPct val="110000"/>
              </a:lnSpc>
              <a:spcBef>
                <a:spcPts val="600"/>
              </a:spcBef>
              <a:buNone/>
            </a:pPr>
            <a:endParaRPr lang="en-US" sz="1600" dirty="0"/>
          </a:p>
        </p:txBody>
      </p:sp>
    </p:spTree>
    <p:extLst>
      <p:ext uri="{BB962C8B-B14F-4D97-AF65-F5344CB8AC3E}">
        <p14:creationId xmlns:p14="http://schemas.microsoft.com/office/powerpoint/2010/main" val="24217535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8B7785-F6D6-45F8-833E-07BD84680091}" type="slidenum">
              <a:rPr kumimoji="0" lang="en-US" sz="1600" b="1"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6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Point of Contact</a:t>
            </a:r>
          </a:p>
        </p:txBody>
      </p:sp>
      <p:sp>
        <p:nvSpPr>
          <p:cNvPr id="6" name="Content Placeholder 5"/>
          <p:cNvSpPr>
            <a:spLocks noGrp="1"/>
          </p:cNvSpPr>
          <p:nvPr>
            <p:ph idx="1"/>
          </p:nvPr>
        </p:nvSpPr>
        <p:spPr>
          <a:xfrm>
            <a:off x="805866" y="1137446"/>
            <a:ext cx="11231734" cy="5039517"/>
          </a:xfrm>
        </p:spPr>
        <p:txBody>
          <a:bodyPr/>
          <a:lstStyle/>
          <a:p>
            <a:r>
              <a:rPr lang="en-US" dirty="0"/>
              <a:t>Contact Stephen Dodd to coordinate any activities with IBM at </a:t>
            </a:r>
            <a:r>
              <a:rPr lang="en-US" dirty="0">
                <a:hlinkClick r:id="rId2"/>
              </a:rPr>
              <a:t>spdodd@us.ibm.com</a:t>
            </a:r>
            <a:r>
              <a:rPr lang="en-US" dirty="0"/>
              <a:t> </a:t>
            </a:r>
          </a:p>
          <a:p>
            <a:r>
              <a:rPr lang="en-US" dirty="0"/>
              <a:t>Contact Denise for a MyInnerGenius demo account at </a:t>
            </a:r>
            <a:r>
              <a:rPr lang="en-US" dirty="0">
                <a:hlinkClick r:id="rId3"/>
              </a:rPr>
              <a:t>dhartsoch@greatbiztools.com</a:t>
            </a:r>
            <a:r>
              <a:rPr lang="en-US" dirty="0"/>
              <a:t> </a:t>
            </a:r>
          </a:p>
          <a:p>
            <a:r>
              <a:rPr lang="en-US" dirty="0"/>
              <a:t>Connect with David Leaser for a deeper dive on the IBM programs, including the New Collar strategy at </a:t>
            </a:r>
            <a:r>
              <a:rPr lang="en-US" dirty="0">
                <a:hlinkClick r:id="rId4"/>
              </a:rPr>
              <a:t>david_leaser@us.ibm.com</a:t>
            </a:r>
            <a:r>
              <a:rPr lang="en-US" dirty="0"/>
              <a:t>   </a:t>
            </a:r>
          </a:p>
          <a:p>
            <a:pPr marL="0" indent="0">
              <a:buNone/>
            </a:pPr>
            <a:endParaRPr lang="en-US" dirty="0"/>
          </a:p>
        </p:txBody>
      </p:sp>
    </p:spTree>
    <p:extLst>
      <p:ext uri="{BB962C8B-B14F-4D97-AF65-F5344CB8AC3E}">
        <p14:creationId xmlns:p14="http://schemas.microsoft.com/office/powerpoint/2010/main" val="276936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 </a:t>
            </a:r>
          </a:p>
        </p:txBody>
      </p:sp>
      <p:sp>
        <p:nvSpPr>
          <p:cNvPr id="2" name="Slide Number Placeholder 1"/>
          <p:cNvSpPr>
            <a:spLocks noGrp="1"/>
          </p:cNvSpPr>
          <p:nvPr>
            <p:ph type="sldNum" sz="quarter" idx="4294967295"/>
          </p:nvPr>
        </p:nvSpPr>
        <p:spPr>
          <a:xfrm>
            <a:off x="11537950" y="6356350"/>
            <a:ext cx="654050" cy="365125"/>
          </a:xfrm>
        </p:spPr>
        <p:txBody>
          <a:bodyPr/>
          <a:lstStyle/>
          <a:p>
            <a:fld id="{158B7785-F6D6-45F8-833E-07BD84680091}" type="slidenum">
              <a:rPr lang="en-US" smtClean="0"/>
              <a:t>39</a:t>
            </a:fld>
            <a:endParaRPr lang="en-US" dirty="0"/>
          </a:p>
        </p:txBody>
      </p:sp>
    </p:spTree>
    <p:extLst>
      <p:ext uri="{BB962C8B-B14F-4D97-AF65-F5344CB8AC3E}">
        <p14:creationId xmlns:p14="http://schemas.microsoft.com/office/powerpoint/2010/main" val="325744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black, sitting, dark, large&#10;&#10;Description automatically generated">
            <a:extLst>
              <a:ext uri="{FF2B5EF4-FFF2-40B4-BE49-F238E27FC236}">
                <a16:creationId xmlns:a16="http://schemas.microsoft.com/office/drawing/2014/main" id="{E1D7873C-DBD1-E947-A3EA-BC8DD54492FD}"/>
              </a:ext>
            </a:extLst>
          </p:cNvPr>
          <p:cNvPicPr>
            <a:picLocks noChangeAspect="1"/>
          </p:cNvPicPr>
          <p:nvPr/>
        </p:nvPicPr>
        <p:blipFill>
          <a:blip r:embed="rId2" cstate="screen">
            <a:alphaModFix amt="13000"/>
            <a:extLst>
              <a:ext uri="{28A0092B-C50C-407E-A947-70E740481C1C}">
                <a14:useLocalDpi xmlns:a14="http://schemas.microsoft.com/office/drawing/2010/main"/>
              </a:ext>
            </a:extLst>
          </a:blip>
          <a:stretch>
            <a:fillRect/>
          </a:stretch>
        </p:blipFill>
        <p:spPr>
          <a:xfrm>
            <a:off x="0" y="469"/>
            <a:ext cx="12192000" cy="6857531"/>
          </a:xfrm>
          <a:prstGeom prst="rect">
            <a:avLst/>
          </a:prstGeom>
          <a:solidFill>
            <a:srgbClr val="034A7D"/>
          </a:solidFill>
        </p:spPr>
      </p:pic>
      <p:sp>
        <p:nvSpPr>
          <p:cNvPr id="4" name="TextBox 3">
            <a:extLst>
              <a:ext uri="{FF2B5EF4-FFF2-40B4-BE49-F238E27FC236}">
                <a16:creationId xmlns:a16="http://schemas.microsoft.com/office/drawing/2014/main" id="{91D0D7AD-341C-104D-A94B-2DE46FC656D3}"/>
              </a:ext>
            </a:extLst>
          </p:cNvPr>
          <p:cNvSpPr txBox="1"/>
          <p:nvPr/>
        </p:nvSpPr>
        <p:spPr>
          <a:xfrm>
            <a:off x="701040" y="688181"/>
            <a:ext cx="5222240" cy="400110"/>
          </a:xfrm>
          <a:prstGeom prst="rect">
            <a:avLst/>
          </a:prstGeom>
          <a:noFill/>
        </p:spPr>
        <p:txBody>
          <a:bodyPr wrap="square" rtlCol="0">
            <a:spAutoFit/>
          </a:bodyPr>
          <a:lstStyle/>
          <a:p>
            <a:r>
              <a:rPr lang="en-US" sz="2000" dirty="0">
                <a:solidFill>
                  <a:schemeClr val="bg1"/>
                </a:solidFill>
              </a:rPr>
              <a:t>MyInnerGenius</a:t>
            </a:r>
          </a:p>
        </p:txBody>
      </p:sp>
      <p:sp>
        <p:nvSpPr>
          <p:cNvPr id="22" name="TextBox 21">
            <a:extLst>
              <a:ext uri="{FF2B5EF4-FFF2-40B4-BE49-F238E27FC236}">
                <a16:creationId xmlns:a16="http://schemas.microsoft.com/office/drawing/2014/main" id="{28C98703-B0CC-F64B-8A09-AEF1847200CF}"/>
              </a:ext>
            </a:extLst>
          </p:cNvPr>
          <p:cNvSpPr txBox="1"/>
          <p:nvPr/>
        </p:nvSpPr>
        <p:spPr>
          <a:xfrm>
            <a:off x="728796" y="4820981"/>
            <a:ext cx="5293360" cy="1200329"/>
          </a:xfrm>
          <a:prstGeom prst="rect">
            <a:avLst/>
          </a:prstGeom>
          <a:noFill/>
        </p:spPr>
        <p:txBody>
          <a:bodyPr wrap="square" rtlCol="0">
            <a:spAutoFit/>
          </a:bodyPr>
          <a:lstStyle/>
          <a:p>
            <a:r>
              <a:rPr lang="en-US" sz="2400" dirty="0">
                <a:solidFill>
                  <a:schemeClr val="bg1"/>
                </a:solidFill>
              </a:rPr>
              <a:t>Denise Hartsoch</a:t>
            </a:r>
          </a:p>
          <a:p>
            <a:r>
              <a:rPr lang="en-US" sz="2400" dirty="0">
                <a:solidFill>
                  <a:schemeClr val="bg1"/>
                </a:solidFill>
              </a:rPr>
              <a:t>dhartsoch@greatbiztools.com</a:t>
            </a:r>
          </a:p>
          <a:p>
            <a:r>
              <a:rPr lang="en-US" sz="2400" dirty="0">
                <a:solidFill>
                  <a:schemeClr val="bg1"/>
                </a:solidFill>
              </a:rPr>
              <a:t>https://myinnergenius.com</a:t>
            </a:r>
          </a:p>
        </p:txBody>
      </p:sp>
      <p:sp>
        <p:nvSpPr>
          <p:cNvPr id="23" name="TextBox 22">
            <a:extLst>
              <a:ext uri="{FF2B5EF4-FFF2-40B4-BE49-F238E27FC236}">
                <a16:creationId xmlns:a16="http://schemas.microsoft.com/office/drawing/2014/main" id="{7C89AE6A-5D60-F343-B4AD-F07D9B607DC0}"/>
              </a:ext>
            </a:extLst>
          </p:cNvPr>
          <p:cNvSpPr txBox="1"/>
          <p:nvPr/>
        </p:nvSpPr>
        <p:spPr>
          <a:xfrm>
            <a:off x="701040" y="1858012"/>
            <a:ext cx="9052560" cy="1332031"/>
          </a:xfrm>
          <a:prstGeom prst="rect">
            <a:avLst/>
          </a:prstGeom>
          <a:noFill/>
        </p:spPr>
        <p:txBody>
          <a:bodyPr wrap="square" rtlCol="0">
            <a:spAutoFit/>
          </a:bodyPr>
          <a:lstStyle/>
          <a:p>
            <a:pPr>
              <a:lnSpc>
                <a:spcPts val="4800"/>
              </a:lnSpc>
            </a:pPr>
            <a:r>
              <a:rPr lang="en-US" sz="4800" dirty="0">
                <a:solidFill>
                  <a:schemeClr val="bg1"/>
                </a:solidFill>
              </a:rPr>
              <a:t>Using neuroscience to match people to emerging job roles</a:t>
            </a:r>
          </a:p>
        </p:txBody>
      </p:sp>
      <p:pic>
        <p:nvPicPr>
          <p:cNvPr id="6" name="Picture 5">
            <a:extLst>
              <a:ext uri="{FF2B5EF4-FFF2-40B4-BE49-F238E27FC236}">
                <a16:creationId xmlns:a16="http://schemas.microsoft.com/office/drawing/2014/main" id="{E4FA2034-4F22-7144-AF03-1B4F510DB6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20425" y="5962502"/>
            <a:ext cx="2548276" cy="540618"/>
          </a:xfrm>
          <a:prstGeom prst="rect">
            <a:avLst/>
          </a:prstGeom>
        </p:spPr>
      </p:pic>
      <p:sp>
        <p:nvSpPr>
          <p:cNvPr id="7" name="TextBox 6">
            <a:extLst>
              <a:ext uri="{FF2B5EF4-FFF2-40B4-BE49-F238E27FC236}">
                <a16:creationId xmlns:a16="http://schemas.microsoft.com/office/drawing/2014/main" id="{799ECECF-C087-E449-A73E-F0B94E9CA282}"/>
              </a:ext>
            </a:extLst>
          </p:cNvPr>
          <p:cNvSpPr txBox="1"/>
          <p:nvPr/>
        </p:nvSpPr>
        <p:spPr>
          <a:xfrm>
            <a:off x="701040" y="3356158"/>
            <a:ext cx="9052560" cy="1066959"/>
          </a:xfrm>
          <a:prstGeom prst="rect">
            <a:avLst/>
          </a:prstGeom>
          <a:noFill/>
        </p:spPr>
        <p:txBody>
          <a:bodyPr wrap="square" rtlCol="0">
            <a:spAutoFit/>
          </a:bodyPr>
          <a:lstStyle/>
          <a:p>
            <a:pPr>
              <a:lnSpc>
                <a:spcPts val="3800"/>
              </a:lnSpc>
            </a:pPr>
            <a:r>
              <a:rPr lang="en-US" sz="3200" dirty="0">
                <a:solidFill>
                  <a:schemeClr val="bg1"/>
                </a:solidFill>
              </a:rPr>
              <a:t>How to uncover innate hidden capabilities </a:t>
            </a:r>
            <a:br>
              <a:rPr lang="en-US" sz="3200" dirty="0">
                <a:solidFill>
                  <a:schemeClr val="bg1"/>
                </a:solidFill>
              </a:rPr>
            </a:br>
            <a:r>
              <a:rPr lang="en-US" sz="3200" dirty="0">
                <a:solidFill>
                  <a:schemeClr val="bg1"/>
                </a:solidFill>
              </a:rPr>
              <a:t>to create the future workforce</a:t>
            </a:r>
          </a:p>
        </p:txBody>
      </p:sp>
    </p:spTree>
    <p:extLst>
      <p:ext uri="{BB962C8B-B14F-4D97-AF65-F5344CB8AC3E}">
        <p14:creationId xmlns:p14="http://schemas.microsoft.com/office/powerpoint/2010/main" val="4200448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478F8-F2F7-944E-87FE-CECDF156AC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88677" y="0"/>
            <a:ext cx="4503323" cy="6858000"/>
          </a:xfrm>
          <a:prstGeom prst="rect">
            <a:avLst/>
          </a:prstGeom>
        </p:spPr>
      </p:pic>
      <p:sp>
        <p:nvSpPr>
          <p:cNvPr id="16385" name="Title 1">
            <a:extLst>
              <a:ext uri="{FF2B5EF4-FFF2-40B4-BE49-F238E27FC236}">
                <a16:creationId xmlns:a16="http://schemas.microsoft.com/office/drawing/2014/main" id="{B4683D50-A7B2-2341-AC8C-D92775E3242D}"/>
              </a:ext>
            </a:extLst>
          </p:cNvPr>
          <p:cNvSpPr>
            <a:spLocks noGrp="1"/>
          </p:cNvSpPr>
          <p:nvPr>
            <p:ph type="title" idx="4294967295"/>
          </p:nvPr>
        </p:nvSpPr>
        <p:spPr>
          <a:xfrm>
            <a:off x="442237" y="352425"/>
            <a:ext cx="8306476" cy="1325563"/>
          </a:xfrm>
        </p:spPr>
        <p:txBody>
          <a:bodyPr anchor="t" anchorCtr="0">
            <a:noAutofit/>
          </a:bodyPr>
          <a:lstStyle/>
          <a:p>
            <a:pPr eaLnBrk="1" hangingPunct="1">
              <a:lnSpc>
                <a:spcPct val="100000"/>
              </a:lnSpc>
              <a:defRPr/>
            </a:pPr>
            <a:r>
              <a:rPr lang="en-US" altLang="en-US" sz="3600" dirty="0">
                <a:ea typeface="Lato Semibold" charset="0"/>
                <a:cs typeface="Lato Semibold" charset="0"/>
              </a:rPr>
              <a:t>GreatBizTools has a proven reputation creating opportunities for the workforce</a:t>
            </a:r>
          </a:p>
        </p:txBody>
      </p:sp>
      <p:sp>
        <p:nvSpPr>
          <p:cNvPr id="16386" name="Rectangle 2">
            <a:extLst>
              <a:ext uri="{FF2B5EF4-FFF2-40B4-BE49-F238E27FC236}">
                <a16:creationId xmlns:a16="http://schemas.microsoft.com/office/drawing/2014/main" id="{2420745E-E44B-9944-ABE6-BD3C05071327}"/>
              </a:ext>
            </a:extLst>
          </p:cNvPr>
          <p:cNvSpPr>
            <a:spLocks noChangeArrowheads="1"/>
          </p:cNvSpPr>
          <p:nvPr/>
        </p:nvSpPr>
        <p:spPr bwMode="auto">
          <a:xfrm>
            <a:off x="587201" y="1669193"/>
            <a:ext cx="686353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0488">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283464" indent="-285750">
              <a:lnSpc>
                <a:spcPct val="100000"/>
              </a:lnSpc>
              <a:spcBef>
                <a:spcPct val="0"/>
              </a:spcBef>
              <a:spcAft>
                <a:spcPts val="1200"/>
              </a:spcAft>
              <a:defRPr/>
            </a:pPr>
            <a:r>
              <a:rPr lang="en-US" altLang="en-US" sz="1600" b="1" dirty="0">
                <a:solidFill>
                  <a:schemeClr val="tx1">
                    <a:lumMod val="65000"/>
                    <a:lumOff val="35000"/>
                  </a:schemeClr>
                </a:solidFill>
                <a:latin typeface="+mn-lt"/>
                <a:ea typeface="Lato Semibold" charset="0"/>
                <a:cs typeface="Lato Semibold" charset="0"/>
              </a:rPr>
              <a:t>Established leader </a:t>
            </a:r>
            <a:r>
              <a:rPr lang="en-US" altLang="en-US" sz="1600" dirty="0">
                <a:solidFill>
                  <a:schemeClr val="tx1">
                    <a:lumMod val="65000"/>
                    <a:lumOff val="35000"/>
                  </a:schemeClr>
                </a:solidFill>
                <a:latin typeface="+mn-lt"/>
                <a:ea typeface="Lato Semibold" charset="0"/>
                <a:cs typeface="Lato Semibold" charset="0"/>
              </a:rPr>
              <a:t>– 35+ years in HR and management consulting including the Minnesota Equal Employment Opportunity Commission  </a:t>
            </a:r>
          </a:p>
          <a:p>
            <a:pPr marL="283464" indent="-285750">
              <a:lnSpc>
                <a:spcPct val="100000"/>
              </a:lnSpc>
              <a:spcBef>
                <a:spcPct val="0"/>
              </a:spcBef>
              <a:spcAft>
                <a:spcPts val="1200"/>
              </a:spcAft>
              <a:defRPr/>
            </a:pPr>
            <a:r>
              <a:rPr lang="en-US" altLang="en-US" sz="1600" b="1" dirty="0">
                <a:solidFill>
                  <a:schemeClr val="tx1">
                    <a:lumMod val="65000"/>
                    <a:lumOff val="35000"/>
                  </a:schemeClr>
                </a:solidFill>
                <a:latin typeface="+mn-lt"/>
                <a:ea typeface="Lato Semibold" charset="0"/>
                <a:cs typeface="Lato Semibold" charset="0"/>
              </a:rPr>
              <a:t>Proprietary approach with MyInnerGenius </a:t>
            </a:r>
            <a:r>
              <a:rPr lang="en-US" altLang="en-US" sz="1600" dirty="0">
                <a:solidFill>
                  <a:schemeClr val="tx1">
                    <a:lumMod val="65000"/>
                    <a:lumOff val="35000"/>
                  </a:schemeClr>
                </a:solidFill>
                <a:latin typeface="+mn-lt"/>
                <a:ea typeface="Lato Semibold" charset="0"/>
                <a:cs typeface="Lato Semibold" charset="0"/>
              </a:rPr>
              <a:t>– Empirically validated assessments, unbiased, non-compensatory system, hurdle approach using neuroscience to identify candidates that are a perfect fit</a:t>
            </a:r>
          </a:p>
          <a:p>
            <a:pPr marL="283464" indent="-285750">
              <a:lnSpc>
                <a:spcPct val="100000"/>
              </a:lnSpc>
              <a:spcBef>
                <a:spcPct val="0"/>
              </a:spcBef>
              <a:spcAft>
                <a:spcPts val="1200"/>
              </a:spcAft>
              <a:defRPr/>
            </a:pPr>
            <a:r>
              <a:rPr lang="en-US" altLang="en-US" sz="1600" b="1" dirty="0">
                <a:solidFill>
                  <a:schemeClr val="tx1">
                    <a:lumMod val="65000"/>
                    <a:lumOff val="35000"/>
                  </a:schemeClr>
                </a:solidFill>
                <a:latin typeface="+mn-lt"/>
                <a:ea typeface="Lato Semibold" charset="0"/>
                <a:cs typeface="Lato Semibold" charset="0"/>
              </a:rPr>
              <a:t>Developed by experts with real experience </a:t>
            </a:r>
            <a:r>
              <a:rPr lang="en-US" altLang="en-US" sz="1600" dirty="0">
                <a:solidFill>
                  <a:schemeClr val="tx1">
                    <a:lumMod val="65000"/>
                    <a:lumOff val="35000"/>
                  </a:schemeClr>
                </a:solidFill>
                <a:latin typeface="+mn-lt"/>
                <a:ea typeface="Lato Semibold" charset="0"/>
                <a:cs typeface="Lato Semibold" charset="0"/>
              </a:rPr>
              <a:t>– Business, human resources, industrial psychology and psychometrics ensuring our tools are easy to use, non-biased, really work and provide real results</a:t>
            </a:r>
          </a:p>
          <a:p>
            <a:pPr marL="283464" indent="-285750">
              <a:lnSpc>
                <a:spcPct val="100000"/>
              </a:lnSpc>
              <a:spcBef>
                <a:spcPct val="0"/>
              </a:spcBef>
              <a:spcAft>
                <a:spcPts val="1200"/>
              </a:spcAft>
              <a:defRPr/>
            </a:pPr>
            <a:r>
              <a:rPr lang="en-US" altLang="en-US" sz="1600" b="1" dirty="0">
                <a:solidFill>
                  <a:schemeClr val="tx1">
                    <a:lumMod val="65000"/>
                    <a:lumOff val="35000"/>
                  </a:schemeClr>
                </a:solidFill>
                <a:latin typeface="+mn-lt"/>
                <a:ea typeface="Lato Semibold" charset="0"/>
                <a:cs typeface="Lato Semibold" charset="0"/>
              </a:rPr>
              <a:t>Certified Woman-Owned </a:t>
            </a:r>
            <a:r>
              <a:rPr lang="en-US" altLang="en-US" sz="1600" dirty="0">
                <a:solidFill>
                  <a:schemeClr val="tx1">
                    <a:lumMod val="65000"/>
                    <a:lumOff val="35000"/>
                  </a:schemeClr>
                </a:solidFill>
                <a:latin typeface="+mn-lt"/>
                <a:ea typeface="Lato Semibold" charset="0"/>
                <a:cs typeface="Lato Semibold" charset="0"/>
              </a:rPr>
              <a:t>Small Business</a:t>
            </a:r>
          </a:p>
          <a:p>
            <a:pPr marL="283464" indent="-285750">
              <a:lnSpc>
                <a:spcPct val="100000"/>
              </a:lnSpc>
              <a:spcBef>
                <a:spcPct val="0"/>
              </a:spcBef>
              <a:spcAft>
                <a:spcPts val="1200"/>
              </a:spcAft>
              <a:defRPr/>
            </a:pPr>
            <a:r>
              <a:rPr lang="en-US" altLang="en-US" sz="1600" b="1" dirty="0">
                <a:solidFill>
                  <a:schemeClr val="tx1">
                    <a:lumMod val="65000"/>
                    <a:lumOff val="35000"/>
                  </a:schemeClr>
                </a:solidFill>
                <a:latin typeface="+mn-lt"/>
                <a:ea typeface="Lato Semibold" charset="0"/>
                <a:cs typeface="Lato Semibold" charset="0"/>
              </a:rPr>
              <a:t>Established in the US Federal Government procurement </a:t>
            </a:r>
            <a:r>
              <a:rPr lang="en-US" altLang="en-US" sz="1600" dirty="0">
                <a:solidFill>
                  <a:schemeClr val="tx1">
                    <a:lumMod val="65000"/>
                    <a:lumOff val="35000"/>
                  </a:schemeClr>
                </a:solidFill>
                <a:latin typeface="+mn-lt"/>
                <a:ea typeface="Lato Semibold" charset="0"/>
                <a:cs typeface="Lato Semibold" charset="0"/>
              </a:rPr>
              <a:t>database</a:t>
            </a:r>
          </a:p>
        </p:txBody>
      </p:sp>
      <p:pic>
        <p:nvPicPr>
          <p:cNvPr id="14" name="Picture 7">
            <a:extLst>
              <a:ext uri="{FF2B5EF4-FFF2-40B4-BE49-F238E27FC236}">
                <a16:creationId xmlns:a16="http://schemas.microsoft.com/office/drawing/2014/main" id="{A59923C8-37B2-E245-9FC5-A6362AA9FF7F}"/>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129297" y="5022726"/>
            <a:ext cx="985902" cy="315311"/>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a:extLst>
              <a:ext uri="{FF2B5EF4-FFF2-40B4-BE49-F238E27FC236}">
                <a16:creationId xmlns:a16="http://schemas.microsoft.com/office/drawing/2014/main" id="{53AC83CB-FDD3-094F-99AF-94058CEC0C3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33350" y="5085791"/>
            <a:ext cx="1306764" cy="23204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a:extLst>
              <a:ext uri="{FF2B5EF4-FFF2-40B4-BE49-F238E27FC236}">
                <a16:creationId xmlns:a16="http://schemas.microsoft.com/office/drawing/2014/main" id="{CEAEEEFE-A3CA-6F43-8293-F92D4594450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02966" y="5549957"/>
            <a:ext cx="555903" cy="550962"/>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9">
            <a:extLst>
              <a:ext uri="{FF2B5EF4-FFF2-40B4-BE49-F238E27FC236}">
                <a16:creationId xmlns:a16="http://schemas.microsoft.com/office/drawing/2014/main" id="{4067FAF2-F779-484C-85AB-81C7A0130D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6366447" y="5546815"/>
            <a:ext cx="511603" cy="51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DA63CE09-0578-0247-98FF-813E7AEEBB82}"/>
              </a:ext>
            </a:extLst>
          </p:cNvPr>
          <p:cNvPicPr>
            <a:picLocks noChangeAspect="1"/>
          </p:cNvPicPr>
          <p:nvPr/>
        </p:nvPicPr>
        <p:blipFill rotWithShape="1">
          <a:blip r:embed="rId8"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953882" y="5115998"/>
            <a:ext cx="1090285" cy="264046"/>
          </a:xfrm>
          <a:prstGeom prst="rect">
            <a:avLst/>
          </a:prstGeom>
        </p:spPr>
      </p:pic>
      <p:pic>
        <p:nvPicPr>
          <p:cNvPr id="19" name="Picture 18">
            <a:extLst>
              <a:ext uri="{FF2B5EF4-FFF2-40B4-BE49-F238E27FC236}">
                <a16:creationId xmlns:a16="http://schemas.microsoft.com/office/drawing/2014/main" id="{8927C129-3AB3-1D40-A60D-F04F6944A953}"/>
              </a:ext>
            </a:extLst>
          </p:cNvPr>
          <p:cNvPicPr>
            <a:picLocks noChangeAspect="1"/>
          </p:cNvPicPr>
          <p:nvPr/>
        </p:nvPicPr>
        <p:blipFill>
          <a:blip r:embed="rId9"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88864" y="5603544"/>
            <a:ext cx="675624" cy="675624"/>
          </a:xfrm>
          <a:prstGeom prst="rect">
            <a:avLst/>
          </a:prstGeom>
        </p:spPr>
      </p:pic>
      <p:sp>
        <p:nvSpPr>
          <p:cNvPr id="22" name="Rectangle 21">
            <a:extLst>
              <a:ext uri="{FF2B5EF4-FFF2-40B4-BE49-F238E27FC236}">
                <a16:creationId xmlns:a16="http://schemas.microsoft.com/office/drawing/2014/main" id="{46C01A5C-654B-7B4B-B3CC-9697B130EE9C}"/>
              </a:ext>
            </a:extLst>
          </p:cNvPr>
          <p:cNvSpPr/>
          <p:nvPr/>
        </p:nvSpPr>
        <p:spPr>
          <a:xfrm>
            <a:off x="117103" y="6576393"/>
            <a:ext cx="6096000" cy="230832"/>
          </a:xfrm>
          <a:prstGeom prst="rect">
            <a:avLst/>
          </a:prstGeom>
        </p:spPr>
        <p:txBody>
          <a:bodyPr>
            <a:spAutoFit/>
          </a:bodyPr>
          <a:lstStyle/>
          <a:p>
            <a:r>
              <a:rPr lang="en-US" sz="900" b="0" i="0" dirty="0">
                <a:solidFill>
                  <a:srgbClr val="333333"/>
                </a:solidFill>
                <a:effectLst/>
              </a:rPr>
              <a:t>Confidential and Proprietary. Copyright © GreatBizTools, LLC. All Rights Reserved.</a:t>
            </a:r>
            <a:endParaRPr lang="en-US" sz="900" dirty="0"/>
          </a:p>
        </p:txBody>
      </p:sp>
      <p:pic>
        <p:nvPicPr>
          <p:cNvPr id="20" name="Picture 19">
            <a:extLst>
              <a:ext uri="{FF2B5EF4-FFF2-40B4-BE49-F238E27FC236}">
                <a16:creationId xmlns:a16="http://schemas.microsoft.com/office/drawing/2014/main" id="{78DF3CBC-578C-7E44-8B73-9254F652D5AB}"/>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9898315" y="6308296"/>
            <a:ext cx="2069442" cy="432362"/>
          </a:xfrm>
          <a:prstGeom prst="rect">
            <a:avLst/>
          </a:prstGeom>
        </p:spPr>
      </p:pic>
      <p:pic>
        <p:nvPicPr>
          <p:cNvPr id="21" name="Picture 20">
            <a:extLst>
              <a:ext uri="{FF2B5EF4-FFF2-40B4-BE49-F238E27FC236}">
                <a16:creationId xmlns:a16="http://schemas.microsoft.com/office/drawing/2014/main" id="{C8E8B32B-B961-D640-9890-F025A8150184}"/>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tretch>
            <a:fillRect/>
          </a:stretch>
        </p:blipFill>
        <p:spPr>
          <a:xfrm>
            <a:off x="4597347" y="5395389"/>
            <a:ext cx="860098" cy="860098"/>
          </a:xfrm>
          <a:prstGeom prst="rect">
            <a:avLst/>
          </a:prstGeom>
        </p:spPr>
      </p:pic>
    </p:spTree>
    <p:extLst>
      <p:ext uri="{BB962C8B-B14F-4D97-AF65-F5344CB8AC3E}">
        <p14:creationId xmlns:p14="http://schemas.microsoft.com/office/powerpoint/2010/main" val="1700302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B109A5-FA15-F742-BAD4-84B5646FE6C3}"/>
              </a:ext>
            </a:extLst>
          </p:cNvPr>
          <p:cNvSpPr>
            <a:spLocks noGrp="1"/>
          </p:cNvSpPr>
          <p:nvPr>
            <p:ph idx="4294967295"/>
          </p:nvPr>
        </p:nvSpPr>
        <p:spPr>
          <a:xfrm>
            <a:off x="420700" y="376238"/>
            <a:ext cx="7447393" cy="1279525"/>
          </a:xfrm>
        </p:spPr>
        <p:txBody>
          <a:bodyPr>
            <a:noAutofit/>
          </a:bodyPr>
          <a:lstStyle/>
          <a:p>
            <a:pPr marL="0" indent="0">
              <a:lnSpc>
                <a:spcPts val="4400"/>
              </a:lnSpc>
              <a:spcBef>
                <a:spcPts val="0"/>
              </a:spcBef>
              <a:buNone/>
            </a:pPr>
            <a:r>
              <a:rPr lang="en-US" sz="4000" b="1" dirty="0">
                <a:solidFill>
                  <a:srgbClr val="034A7D"/>
                </a:solidFill>
              </a:rPr>
              <a:t>We use neuroscience to match people to careers they will love.</a:t>
            </a:r>
          </a:p>
        </p:txBody>
      </p:sp>
      <p:pic>
        <p:nvPicPr>
          <p:cNvPr id="11" name="Picture 10">
            <a:extLst>
              <a:ext uri="{FF2B5EF4-FFF2-40B4-BE49-F238E27FC236}">
                <a16:creationId xmlns:a16="http://schemas.microsoft.com/office/drawing/2014/main" id="{0A3229A3-1C30-1B4C-9FD8-6C79FA39FB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87416" y="788226"/>
            <a:ext cx="5415477" cy="6069773"/>
          </a:xfrm>
          <a:prstGeom prst="rect">
            <a:avLst/>
          </a:prstGeom>
        </p:spPr>
      </p:pic>
      <p:sp>
        <p:nvSpPr>
          <p:cNvPr id="18" name="Rectangle 17">
            <a:extLst>
              <a:ext uri="{FF2B5EF4-FFF2-40B4-BE49-F238E27FC236}">
                <a16:creationId xmlns:a16="http://schemas.microsoft.com/office/drawing/2014/main" id="{2D56B5D4-BBB2-2C47-A7DF-C1ED668623CC}"/>
              </a:ext>
            </a:extLst>
          </p:cNvPr>
          <p:cNvSpPr/>
          <p:nvPr/>
        </p:nvSpPr>
        <p:spPr>
          <a:xfrm>
            <a:off x="443003" y="1914907"/>
            <a:ext cx="6709057" cy="1569660"/>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tx1">
                    <a:lumMod val="65000"/>
                    <a:lumOff val="35000"/>
                  </a:schemeClr>
                </a:solidFill>
                <a:latin typeface="+mn-lt"/>
              </a:rPr>
              <a:t>Selected as one of the </a:t>
            </a:r>
            <a:r>
              <a:rPr lang="en-US" sz="1600" dirty="0">
                <a:solidFill>
                  <a:schemeClr val="tx1">
                    <a:lumMod val="65000"/>
                    <a:lumOff val="35000"/>
                  </a:schemeClr>
                </a:solidFill>
                <a:latin typeface="+mn-lt"/>
                <a:hlinkClick r:id="rId3"/>
              </a:rPr>
              <a:t>top innovations to watch </a:t>
            </a:r>
            <a:r>
              <a:rPr lang="en-US" sz="1600" dirty="0">
                <a:solidFill>
                  <a:schemeClr val="tx1">
                    <a:lumMod val="65000"/>
                    <a:lumOff val="35000"/>
                  </a:schemeClr>
                </a:solidFill>
                <a:latin typeface="+mn-lt"/>
              </a:rPr>
              <a:t>by JFF/Salesforce</a:t>
            </a:r>
          </a:p>
          <a:p>
            <a:pPr marL="285750" indent="-285750">
              <a:buFont typeface="Arial" panose="020B0604020202020204" pitchFamily="34" charset="0"/>
              <a:buChar char="•"/>
            </a:pPr>
            <a:r>
              <a:rPr lang="en-US" sz="1600" dirty="0">
                <a:solidFill>
                  <a:schemeClr val="tx1">
                    <a:lumMod val="65000"/>
                    <a:lumOff val="35000"/>
                  </a:schemeClr>
                </a:solidFill>
                <a:latin typeface="+mn-lt"/>
              </a:rPr>
              <a:t>Selected as an innovator for </a:t>
            </a:r>
            <a:r>
              <a:rPr lang="en-US" sz="1600" dirty="0">
                <a:solidFill>
                  <a:schemeClr val="tx1">
                    <a:lumMod val="65000"/>
                    <a:lumOff val="35000"/>
                  </a:schemeClr>
                </a:solidFill>
                <a:latin typeface="+mn-lt"/>
                <a:hlinkClick r:id="rId4"/>
              </a:rPr>
              <a:t>Deloitte’s Human Capital Trends Report </a:t>
            </a:r>
            <a:endParaRPr lang="en-US" sz="1600" dirty="0">
              <a:solidFill>
                <a:schemeClr val="tx1">
                  <a:lumMod val="65000"/>
                  <a:lumOff val="35000"/>
                </a:schemeClr>
              </a:solidFill>
              <a:latin typeface="+mn-lt"/>
            </a:endParaRPr>
          </a:p>
          <a:p>
            <a:pPr marL="285750" indent="-285750">
              <a:buFont typeface="Arial" panose="020B0604020202020204" pitchFamily="34" charset="0"/>
              <a:buChar char="•"/>
            </a:pPr>
            <a:r>
              <a:rPr lang="en-US" sz="1600" dirty="0">
                <a:solidFill>
                  <a:schemeClr val="tx1">
                    <a:lumMod val="65000"/>
                    <a:lumOff val="35000"/>
                  </a:schemeClr>
                </a:solidFill>
                <a:latin typeface="+mn-lt"/>
              </a:rPr>
              <a:t>Selected as one of the </a:t>
            </a:r>
            <a:r>
              <a:rPr lang="en-US" sz="1600" dirty="0">
                <a:solidFill>
                  <a:schemeClr val="tx1">
                    <a:lumMod val="65000"/>
                    <a:lumOff val="35000"/>
                  </a:schemeClr>
                </a:solidFill>
                <a:latin typeface="+mn-lt"/>
                <a:hlinkClick r:id="rId5"/>
              </a:rPr>
              <a:t>top four innovators in assessment technology</a:t>
            </a:r>
            <a:r>
              <a:rPr lang="en-US" sz="1600" dirty="0">
                <a:solidFill>
                  <a:schemeClr val="tx1">
                    <a:lumMod val="65000"/>
                    <a:lumOff val="35000"/>
                  </a:schemeClr>
                </a:solidFill>
                <a:latin typeface="+mn-lt"/>
              </a:rPr>
              <a:t> by IDC</a:t>
            </a:r>
          </a:p>
          <a:p>
            <a:pPr marL="285750" indent="-285750">
              <a:buFont typeface="Arial" panose="020B0604020202020204" pitchFamily="34" charset="0"/>
              <a:buChar char="•"/>
            </a:pPr>
            <a:r>
              <a:rPr lang="en-US" sz="1600" dirty="0">
                <a:solidFill>
                  <a:schemeClr val="tx1">
                    <a:lumMod val="65000"/>
                    <a:lumOff val="35000"/>
                  </a:schemeClr>
                </a:solidFill>
                <a:latin typeface="+mn-lt"/>
              </a:rPr>
              <a:t>Winner of </a:t>
            </a:r>
            <a:r>
              <a:rPr lang="en-US" sz="1600" dirty="0">
                <a:solidFill>
                  <a:schemeClr val="tx1">
                    <a:lumMod val="65000"/>
                    <a:lumOff val="35000"/>
                  </a:schemeClr>
                </a:solidFill>
                <a:hlinkClick r:id="rId6"/>
              </a:rPr>
              <a:t>“Best 2020” innovations” </a:t>
            </a:r>
            <a:r>
              <a:rPr lang="en-US" sz="1600" dirty="0">
                <a:solidFill>
                  <a:schemeClr val="tx1">
                    <a:lumMod val="65000"/>
                    <a:lumOff val="35000"/>
                  </a:schemeClr>
                </a:solidFill>
              </a:rPr>
              <a:t>from </a:t>
            </a:r>
            <a:r>
              <a:rPr lang="en-US" sz="1600" dirty="0">
                <a:solidFill>
                  <a:schemeClr val="tx1">
                    <a:lumMod val="65000"/>
                    <a:lumOff val="35000"/>
                  </a:schemeClr>
                </a:solidFill>
                <a:latin typeface="+mn-lt"/>
              </a:rPr>
              <a:t> CEO World Awards</a:t>
            </a:r>
          </a:p>
          <a:p>
            <a:pPr marL="285750" indent="-285750">
              <a:buFont typeface="Arial" panose="020B0604020202020204" pitchFamily="34" charset="0"/>
              <a:buChar char="•"/>
            </a:pPr>
            <a:r>
              <a:rPr lang="en-US" sz="1600" dirty="0">
                <a:solidFill>
                  <a:schemeClr val="tx1">
                    <a:lumMod val="65000"/>
                    <a:lumOff val="35000"/>
                  </a:schemeClr>
                </a:solidFill>
                <a:latin typeface="+mn-lt"/>
              </a:rPr>
              <a:t>Winner “</a:t>
            </a:r>
            <a:r>
              <a:rPr lang="en-US" sz="1600" dirty="0">
                <a:solidFill>
                  <a:schemeClr val="tx1">
                    <a:lumMod val="65000"/>
                    <a:lumOff val="35000"/>
                  </a:schemeClr>
                </a:solidFill>
                <a:latin typeface="+mn-lt"/>
                <a:hlinkClick r:id="rId7"/>
              </a:rPr>
              <a:t>Best Technology to Combat and Reduce the Impact of COVID19</a:t>
            </a:r>
            <a:r>
              <a:rPr lang="en-US" sz="1600" dirty="0">
                <a:solidFill>
                  <a:schemeClr val="tx1">
                    <a:lumMod val="65000"/>
                    <a:lumOff val="35000"/>
                  </a:schemeClr>
                </a:solidFill>
                <a:latin typeface="+mn-lt"/>
              </a:rPr>
              <a:t>” from Women in Business Awards</a:t>
            </a:r>
          </a:p>
        </p:txBody>
      </p:sp>
      <p:sp>
        <p:nvSpPr>
          <p:cNvPr id="10" name="Rectangle 9">
            <a:extLst>
              <a:ext uri="{FF2B5EF4-FFF2-40B4-BE49-F238E27FC236}">
                <a16:creationId xmlns:a16="http://schemas.microsoft.com/office/drawing/2014/main" id="{ADB5CC21-3F16-8649-A0B0-1B6733A237DD}"/>
              </a:ext>
            </a:extLst>
          </p:cNvPr>
          <p:cNvSpPr/>
          <p:nvPr/>
        </p:nvSpPr>
        <p:spPr>
          <a:xfrm>
            <a:off x="117103" y="6562538"/>
            <a:ext cx="6096000" cy="230832"/>
          </a:xfrm>
          <a:prstGeom prst="rect">
            <a:avLst/>
          </a:prstGeom>
        </p:spPr>
        <p:txBody>
          <a:bodyPr>
            <a:spAutoFit/>
          </a:bodyPr>
          <a:lstStyle/>
          <a:p>
            <a:r>
              <a:rPr lang="en-US" sz="900" b="0" i="0" dirty="0">
                <a:solidFill>
                  <a:srgbClr val="333333"/>
                </a:solidFill>
                <a:effectLst/>
              </a:rPr>
              <a:t>Confidential and Proprietary. Copyright © GreatBizTools, LLC. All Rights Reserved.</a:t>
            </a:r>
            <a:endParaRPr lang="en-US" sz="900" dirty="0"/>
          </a:p>
        </p:txBody>
      </p:sp>
      <p:sp>
        <p:nvSpPr>
          <p:cNvPr id="2" name="Rectangle 1">
            <a:extLst>
              <a:ext uri="{FF2B5EF4-FFF2-40B4-BE49-F238E27FC236}">
                <a16:creationId xmlns:a16="http://schemas.microsoft.com/office/drawing/2014/main" id="{06AC5DF2-CFBC-0642-A4DC-9B08E682B20B}"/>
              </a:ext>
            </a:extLst>
          </p:cNvPr>
          <p:cNvSpPr/>
          <p:nvPr/>
        </p:nvSpPr>
        <p:spPr>
          <a:xfrm>
            <a:off x="0" y="5313286"/>
            <a:ext cx="12192000" cy="1086905"/>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bm-logo-png-transparent-background - Software &amp; Cloud Portfolio Management  - Software &amp; Cloud Portfolio Management">
            <a:extLst>
              <a:ext uri="{FF2B5EF4-FFF2-40B4-BE49-F238E27FC236}">
                <a16:creationId xmlns:a16="http://schemas.microsoft.com/office/drawing/2014/main" id="{0B3E3A66-7E3A-0C4E-8312-1E4FE4F36C7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20701" y="5433075"/>
            <a:ext cx="1427701" cy="7138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oft Logo transparent PNG - StickPNG">
            <a:extLst>
              <a:ext uri="{FF2B5EF4-FFF2-40B4-BE49-F238E27FC236}">
                <a16:creationId xmlns:a16="http://schemas.microsoft.com/office/drawing/2014/main" id="{746A86CB-CC43-D740-BCE4-27540E23584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90482" y="5528063"/>
            <a:ext cx="2438400"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BDB66815-C24D-8648-BBA9-31E2BC1CA253}"/>
              </a:ext>
            </a:extLst>
          </p:cNvPr>
          <p:cNvGrpSpPr/>
          <p:nvPr/>
        </p:nvGrpSpPr>
        <p:grpSpPr>
          <a:xfrm>
            <a:off x="639972" y="3978841"/>
            <a:ext cx="5171547" cy="646331"/>
            <a:chOff x="3438981" y="5477299"/>
            <a:chExt cx="6360801" cy="915956"/>
          </a:xfrm>
        </p:grpSpPr>
        <p:sp>
          <p:nvSpPr>
            <p:cNvPr id="29" name="Rectangle 28">
              <a:extLst>
                <a:ext uri="{FF2B5EF4-FFF2-40B4-BE49-F238E27FC236}">
                  <a16:creationId xmlns:a16="http://schemas.microsoft.com/office/drawing/2014/main" id="{EFABE18B-B39A-1343-997A-DE6F5813DE70}"/>
                </a:ext>
              </a:extLst>
            </p:cNvPr>
            <p:cNvSpPr/>
            <p:nvPr/>
          </p:nvSpPr>
          <p:spPr>
            <a:xfrm>
              <a:off x="4498469" y="5477299"/>
              <a:ext cx="5301313" cy="915956"/>
            </a:xfrm>
            <a:prstGeom prst="rect">
              <a:avLst/>
            </a:prstGeom>
          </p:spPr>
          <p:txBody>
            <a:bodyPr wrap="square">
              <a:spAutoFit/>
            </a:bodyPr>
            <a:lstStyle/>
            <a:p>
              <a:r>
                <a:rPr lang="en-US" sz="1200" dirty="0">
                  <a:solidFill>
                    <a:schemeClr val="tx1">
                      <a:lumMod val="65000"/>
                      <a:lumOff val="35000"/>
                    </a:schemeClr>
                  </a:solidFill>
                  <a:latin typeface="+mn-lt"/>
                </a:rPr>
                <a:t>“</a:t>
              </a:r>
              <a:r>
                <a:rPr lang="en-US" sz="1200" i="1" dirty="0">
                  <a:solidFill>
                    <a:schemeClr val="tx1">
                      <a:lumMod val="65000"/>
                      <a:lumOff val="35000"/>
                    </a:schemeClr>
                  </a:solidFill>
                  <a:latin typeface="+mn-lt"/>
                </a:rPr>
                <a:t>MyInnerGenius is helping fill entry-level and mid-level </a:t>
              </a:r>
              <a:br>
                <a:rPr lang="en-US" sz="1200" i="1" dirty="0">
                  <a:solidFill>
                    <a:schemeClr val="tx1">
                      <a:lumMod val="65000"/>
                      <a:lumOff val="35000"/>
                    </a:schemeClr>
                  </a:solidFill>
                  <a:latin typeface="+mn-lt"/>
                </a:rPr>
              </a:br>
              <a:r>
                <a:rPr lang="en-US" sz="1200" i="1" dirty="0">
                  <a:solidFill>
                    <a:schemeClr val="tx1">
                      <a:lumMod val="65000"/>
                      <a:lumOff val="35000"/>
                    </a:schemeClr>
                  </a:solidFill>
                  <a:latin typeface="+mn-lt"/>
                </a:rPr>
                <a:t>IT roles for IBM’s New Collar Program in the U.S. and SkillsBuild program in Europe</a:t>
              </a:r>
              <a:r>
                <a:rPr lang="en-US" sz="1200" dirty="0">
                  <a:solidFill>
                    <a:schemeClr val="tx1">
                      <a:lumMod val="65000"/>
                      <a:lumOff val="35000"/>
                    </a:schemeClr>
                  </a:solidFill>
                  <a:latin typeface="+mn-lt"/>
                </a:rPr>
                <a:t>.” ~ </a:t>
              </a:r>
              <a:r>
                <a:rPr lang="en-US" sz="1200" dirty="0">
                  <a:solidFill>
                    <a:srgbClr val="000000"/>
                  </a:solidFill>
                  <a:latin typeface="+mn-lt"/>
                  <a:hlinkClick r:id="rId10"/>
                </a:rPr>
                <a:t>CNBC</a:t>
              </a:r>
              <a:endParaRPr lang="en-US" sz="1200" dirty="0">
                <a:latin typeface="+mn-lt"/>
              </a:endParaRPr>
            </a:p>
          </p:txBody>
        </p:sp>
        <p:pic>
          <p:nvPicPr>
            <p:cNvPr id="30" name="Picture 29">
              <a:extLst>
                <a:ext uri="{FF2B5EF4-FFF2-40B4-BE49-F238E27FC236}">
                  <a16:creationId xmlns:a16="http://schemas.microsoft.com/office/drawing/2014/main" id="{9C71CA12-876B-6C4F-8027-2ED401D81C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38981" y="5517504"/>
              <a:ext cx="891948" cy="712541"/>
            </a:xfrm>
            <a:prstGeom prst="rect">
              <a:avLst/>
            </a:prstGeom>
          </p:spPr>
        </p:pic>
      </p:grpSp>
      <p:pic>
        <p:nvPicPr>
          <p:cNvPr id="31" name="Picture 30">
            <a:extLst>
              <a:ext uri="{FF2B5EF4-FFF2-40B4-BE49-F238E27FC236}">
                <a16:creationId xmlns:a16="http://schemas.microsoft.com/office/drawing/2014/main" id="{04CA13FF-BFC5-F346-9F8A-5F3073C6D7D5}"/>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9898315" y="6308296"/>
            <a:ext cx="2069442" cy="432362"/>
          </a:xfrm>
          <a:prstGeom prst="rect">
            <a:avLst/>
          </a:prstGeom>
        </p:spPr>
      </p:pic>
      <p:pic>
        <p:nvPicPr>
          <p:cNvPr id="32" name="Picture 2">
            <a:extLst>
              <a:ext uri="{FF2B5EF4-FFF2-40B4-BE49-F238E27FC236}">
                <a16:creationId xmlns:a16="http://schemas.microsoft.com/office/drawing/2014/main" id="{41B664BB-05C0-2C41-A3E8-1311E7C6343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682878" y="5471149"/>
            <a:ext cx="1059146" cy="63770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nformation Security Leadership Academy (Application Form) | CDT">
            <a:extLst>
              <a:ext uri="{FF2B5EF4-FFF2-40B4-BE49-F238E27FC236}">
                <a16:creationId xmlns:a16="http://schemas.microsoft.com/office/drawing/2014/main" id="{89511A79-A1CD-C24B-9585-04F3C466967F}"/>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159765" y="5491326"/>
            <a:ext cx="2792229" cy="59734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Open Records Requests - Texas Workforce Commission">
            <a:extLst>
              <a:ext uri="{FF2B5EF4-FFF2-40B4-BE49-F238E27FC236}">
                <a16:creationId xmlns:a16="http://schemas.microsoft.com/office/drawing/2014/main" id="{0969A363-ED3A-E147-9492-2E1E6CF7674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579285" y="5491326"/>
            <a:ext cx="680314" cy="59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304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A5D3DA1-8891-0347-B65E-2FF56B9D8008}"/>
              </a:ext>
            </a:extLst>
          </p:cNvPr>
          <p:cNvSpPr txBox="1">
            <a:spLocks/>
          </p:cNvSpPr>
          <p:nvPr/>
        </p:nvSpPr>
        <p:spPr>
          <a:xfrm>
            <a:off x="389211" y="386049"/>
            <a:ext cx="11413577" cy="69411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nSpc>
                <a:spcPts val="4400"/>
              </a:lnSpc>
            </a:pPr>
            <a:r>
              <a:rPr lang="en-US" sz="3600" b="1" dirty="0">
                <a:solidFill>
                  <a:srgbClr val="034A7D"/>
                </a:solidFill>
                <a:latin typeface="+mn-lt"/>
              </a:rPr>
              <a:t>Six problems we can solve with MyInnerGenius:</a:t>
            </a:r>
          </a:p>
        </p:txBody>
      </p:sp>
      <p:sp>
        <p:nvSpPr>
          <p:cNvPr id="4" name="Rectangle 3">
            <a:extLst>
              <a:ext uri="{FF2B5EF4-FFF2-40B4-BE49-F238E27FC236}">
                <a16:creationId xmlns:a16="http://schemas.microsoft.com/office/drawing/2014/main" id="{88896B89-C8F4-4649-A1B7-83DDF58CD749}"/>
              </a:ext>
            </a:extLst>
          </p:cNvPr>
          <p:cNvSpPr/>
          <p:nvPr/>
        </p:nvSpPr>
        <p:spPr>
          <a:xfrm>
            <a:off x="2723682" y="6061806"/>
            <a:ext cx="6820359" cy="461665"/>
          </a:xfrm>
          <a:prstGeom prst="rect">
            <a:avLst/>
          </a:prstGeom>
          <a:solidFill>
            <a:schemeClr val="bg1"/>
          </a:solidFill>
        </p:spPr>
        <p:txBody>
          <a:bodyPr wrap="square">
            <a:spAutoFit/>
          </a:bodyPr>
          <a:lstStyle/>
          <a:p>
            <a:pPr marL="114300" indent="-114300"/>
            <a:r>
              <a:rPr lang="en-US" sz="1200" b="1" dirty="0"/>
              <a:t>* </a:t>
            </a:r>
            <a:r>
              <a:rPr lang="en-US" sz="1200" dirty="0"/>
              <a:t>Matching employees to the right roles can </a:t>
            </a:r>
            <a:r>
              <a:rPr lang="en-US" sz="1200" b="1" dirty="0">
                <a:solidFill>
                  <a:srgbClr val="034A7D"/>
                </a:solidFill>
              </a:rPr>
              <a:t>save an organization $4.3 million per 1,000 employees per year</a:t>
            </a:r>
            <a:r>
              <a:rPr lang="en-US" sz="1200" dirty="0">
                <a:solidFill>
                  <a:srgbClr val="034A7D"/>
                </a:solidFill>
              </a:rPr>
              <a:t> </a:t>
            </a:r>
            <a:r>
              <a:rPr lang="en-US" sz="1200" dirty="0"/>
              <a:t>(and that’s just recruiting and training costs)</a:t>
            </a:r>
          </a:p>
        </p:txBody>
      </p:sp>
      <p:cxnSp>
        <p:nvCxnSpPr>
          <p:cNvPr id="8" name="Straight Connector 7">
            <a:extLst>
              <a:ext uri="{FF2B5EF4-FFF2-40B4-BE49-F238E27FC236}">
                <a16:creationId xmlns:a16="http://schemas.microsoft.com/office/drawing/2014/main" id="{E89CC586-63EE-F44A-BCAD-180DC81996F0}"/>
              </a:ext>
            </a:extLst>
          </p:cNvPr>
          <p:cNvCxnSpPr>
            <a:cxnSpLocks/>
          </p:cNvCxnSpPr>
          <p:nvPr/>
        </p:nvCxnSpPr>
        <p:spPr>
          <a:xfrm>
            <a:off x="2306522" y="3050052"/>
            <a:ext cx="0" cy="2724024"/>
          </a:xfrm>
          <a:prstGeom prst="line">
            <a:avLst/>
          </a:prstGeom>
          <a:ln w="19050">
            <a:solidFill>
              <a:srgbClr val="034A7D">
                <a:alpha val="34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B579175-516D-4E45-9B43-C568A36B531F}"/>
              </a:ext>
            </a:extLst>
          </p:cNvPr>
          <p:cNvCxnSpPr>
            <a:cxnSpLocks/>
          </p:cNvCxnSpPr>
          <p:nvPr/>
        </p:nvCxnSpPr>
        <p:spPr>
          <a:xfrm>
            <a:off x="4225138" y="3050052"/>
            <a:ext cx="0" cy="2724024"/>
          </a:xfrm>
          <a:prstGeom prst="line">
            <a:avLst/>
          </a:prstGeom>
          <a:ln w="19050">
            <a:solidFill>
              <a:srgbClr val="034A7D">
                <a:alpha val="34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F9E598-B761-BD40-97D2-77E72792B9E6}"/>
              </a:ext>
            </a:extLst>
          </p:cNvPr>
          <p:cNvCxnSpPr>
            <a:cxnSpLocks/>
          </p:cNvCxnSpPr>
          <p:nvPr/>
        </p:nvCxnSpPr>
        <p:spPr>
          <a:xfrm>
            <a:off x="6143754" y="3050052"/>
            <a:ext cx="0" cy="2724024"/>
          </a:xfrm>
          <a:prstGeom prst="line">
            <a:avLst/>
          </a:prstGeom>
          <a:ln w="19050">
            <a:solidFill>
              <a:srgbClr val="034A7D">
                <a:alpha val="34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8074EC-6A68-9C4A-B0AE-339545DC432D}"/>
              </a:ext>
            </a:extLst>
          </p:cNvPr>
          <p:cNvCxnSpPr>
            <a:cxnSpLocks/>
          </p:cNvCxnSpPr>
          <p:nvPr/>
        </p:nvCxnSpPr>
        <p:spPr>
          <a:xfrm>
            <a:off x="7977024" y="3050052"/>
            <a:ext cx="0" cy="2724024"/>
          </a:xfrm>
          <a:prstGeom prst="line">
            <a:avLst/>
          </a:prstGeom>
          <a:ln w="19050">
            <a:solidFill>
              <a:srgbClr val="034A7D">
                <a:alpha val="34000"/>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617F3D-57F1-A04B-91A9-06C624AC57C5}"/>
              </a:ext>
            </a:extLst>
          </p:cNvPr>
          <p:cNvCxnSpPr>
            <a:cxnSpLocks/>
          </p:cNvCxnSpPr>
          <p:nvPr/>
        </p:nvCxnSpPr>
        <p:spPr>
          <a:xfrm>
            <a:off x="9891574" y="3050052"/>
            <a:ext cx="0" cy="2724024"/>
          </a:xfrm>
          <a:prstGeom prst="line">
            <a:avLst/>
          </a:prstGeom>
          <a:ln w="19050">
            <a:solidFill>
              <a:srgbClr val="034A7D">
                <a:alpha val="34000"/>
              </a:srgbClr>
            </a:solidFill>
            <a:prstDash val="sysDot"/>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F24CC857-89C1-4346-9A0A-5F5033DBF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44041" y="6106834"/>
            <a:ext cx="2109741" cy="447583"/>
          </a:xfrm>
          <a:prstGeom prst="rect">
            <a:avLst/>
          </a:prstGeom>
        </p:spPr>
      </p:pic>
      <p:pic>
        <p:nvPicPr>
          <p:cNvPr id="34" name="Picture 33">
            <a:extLst>
              <a:ext uri="{FF2B5EF4-FFF2-40B4-BE49-F238E27FC236}">
                <a16:creationId xmlns:a16="http://schemas.microsoft.com/office/drawing/2014/main" id="{A2FE7223-2B53-C943-9D0C-CB289A57181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865360" y="6186059"/>
            <a:ext cx="2069442" cy="432362"/>
          </a:xfrm>
          <a:prstGeom prst="rect">
            <a:avLst/>
          </a:prstGeom>
        </p:spPr>
      </p:pic>
      <p:sp>
        <p:nvSpPr>
          <p:cNvPr id="2" name="TextBox 1">
            <a:extLst>
              <a:ext uri="{FF2B5EF4-FFF2-40B4-BE49-F238E27FC236}">
                <a16:creationId xmlns:a16="http://schemas.microsoft.com/office/drawing/2014/main" id="{3403E655-5F17-3F4D-A44D-6EC0C6351FEE}"/>
              </a:ext>
            </a:extLst>
          </p:cNvPr>
          <p:cNvSpPr txBox="1"/>
          <p:nvPr/>
        </p:nvSpPr>
        <p:spPr>
          <a:xfrm>
            <a:off x="538480" y="2937874"/>
            <a:ext cx="1621534" cy="3231654"/>
          </a:xfrm>
          <a:prstGeom prst="rect">
            <a:avLst/>
          </a:prstGeom>
          <a:noFill/>
        </p:spPr>
        <p:txBody>
          <a:bodyPr wrap="square" rtlCol="0">
            <a:spAutoFit/>
          </a:bodyPr>
          <a:lstStyle/>
          <a:p>
            <a:pPr algn="ctr"/>
            <a:r>
              <a:rPr lang="en-US" sz="1600" b="1" dirty="0"/>
              <a:t>Uncover hidden potential </a:t>
            </a:r>
          </a:p>
          <a:p>
            <a:pPr algn="ctr"/>
            <a:endParaRPr lang="en-US" sz="1400" dirty="0"/>
          </a:p>
          <a:p>
            <a:pPr algn="ctr"/>
            <a:r>
              <a:rPr lang="en-US" sz="1400" dirty="0"/>
              <a:t>that will never show up on a resume or interview and match job seekers to training and </a:t>
            </a:r>
          </a:p>
          <a:p>
            <a:pPr algn="ctr"/>
            <a:r>
              <a:rPr lang="en-US" sz="1400" dirty="0"/>
              <a:t>careers they will love and where they will be successful</a:t>
            </a:r>
          </a:p>
          <a:p>
            <a:pPr algn="ctr"/>
            <a:endParaRPr lang="en-US" dirty="0"/>
          </a:p>
        </p:txBody>
      </p:sp>
      <p:pic>
        <p:nvPicPr>
          <p:cNvPr id="6" name="Graphic 5" descr="Heart lock outline">
            <a:extLst>
              <a:ext uri="{FF2B5EF4-FFF2-40B4-BE49-F238E27FC236}">
                <a16:creationId xmlns:a16="http://schemas.microsoft.com/office/drawing/2014/main" id="{B6313AE5-68CB-9F48-AF79-62840362D0A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892047" y="1428423"/>
            <a:ext cx="914400" cy="914400"/>
          </a:xfrm>
          <a:prstGeom prst="rect">
            <a:avLst/>
          </a:prstGeom>
        </p:spPr>
      </p:pic>
      <p:sp>
        <p:nvSpPr>
          <p:cNvPr id="18" name="Oval 17">
            <a:extLst>
              <a:ext uri="{FF2B5EF4-FFF2-40B4-BE49-F238E27FC236}">
                <a16:creationId xmlns:a16="http://schemas.microsoft.com/office/drawing/2014/main" id="{144FC61D-E906-094B-8F79-8C78F9639D93}"/>
              </a:ext>
            </a:extLst>
          </p:cNvPr>
          <p:cNvSpPr/>
          <p:nvPr/>
        </p:nvSpPr>
        <p:spPr>
          <a:xfrm>
            <a:off x="1211550" y="2557820"/>
            <a:ext cx="275394" cy="275394"/>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1</a:t>
            </a:r>
          </a:p>
        </p:txBody>
      </p:sp>
      <p:sp>
        <p:nvSpPr>
          <p:cNvPr id="11" name="TextBox 10">
            <a:extLst>
              <a:ext uri="{FF2B5EF4-FFF2-40B4-BE49-F238E27FC236}">
                <a16:creationId xmlns:a16="http://schemas.microsoft.com/office/drawing/2014/main" id="{B1325141-16A1-974F-9830-E52A4FEF860B}"/>
              </a:ext>
            </a:extLst>
          </p:cNvPr>
          <p:cNvSpPr txBox="1"/>
          <p:nvPr/>
        </p:nvSpPr>
        <p:spPr>
          <a:xfrm>
            <a:off x="2453030" y="2937874"/>
            <a:ext cx="1625600" cy="2369880"/>
          </a:xfrm>
          <a:prstGeom prst="rect">
            <a:avLst/>
          </a:prstGeom>
          <a:noFill/>
        </p:spPr>
        <p:txBody>
          <a:bodyPr wrap="square" rtlCol="0">
            <a:spAutoFit/>
          </a:bodyPr>
          <a:lstStyle/>
          <a:p>
            <a:pPr algn="ctr"/>
            <a:r>
              <a:rPr lang="en-US" sz="1600" b="1" dirty="0"/>
              <a:t>Eliminate </a:t>
            </a:r>
          </a:p>
          <a:p>
            <a:pPr algn="ctr"/>
            <a:r>
              <a:rPr lang="en-US" sz="1600" b="1" dirty="0"/>
              <a:t>bias</a:t>
            </a:r>
          </a:p>
          <a:p>
            <a:pPr algn="ctr"/>
            <a:endParaRPr lang="en-US" sz="1400" dirty="0"/>
          </a:p>
          <a:p>
            <a:pPr algn="ctr"/>
            <a:r>
              <a:rPr lang="en-US" sz="1400" dirty="0"/>
              <a:t>by shielding Sensitive Private Information, biographical data, age, gender and race</a:t>
            </a:r>
          </a:p>
          <a:p>
            <a:pPr algn="ctr"/>
            <a:endParaRPr lang="en-US" dirty="0"/>
          </a:p>
        </p:txBody>
      </p:sp>
      <p:pic>
        <p:nvPicPr>
          <p:cNvPr id="17" name="Graphic 16" descr="Scales of justice outline">
            <a:extLst>
              <a:ext uri="{FF2B5EF4-FFF2-40B4-BE49-F238E27FC236}">
                <a16:creationId xmlns:a16="http://schemas.microsoft.com/office/drawing/2014/main" id="{287DB96F-5268-5240-B273-1211DD14F97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2808630" y="1428423"/>
            <a:ext cx="914400" cy="914400"/>
          </a:xfrm>
          <a:prstGeom prst="rect">
            <a:avLst/>
          </a:prstGeom>
        </p:spPr>
      </p:pic>
      <p:sp>
        <p:nvSpPr>
          <p:cNvPr id="35" name="Oval 34">
            <a:extLst>
              <a:ext uri="{FF2B5EF4-FFF2-40B4-BE49-F238E27FC236}">
                <a16:creationId xmlns:a16="http://schemas.microsoft.com/office/drawing/2014/main" id="{51BD3531-5576-C84E-BAEF-177B34F12526}"/>
              </a:ext>
            </a:extLst>
          </p:cNvPr>
          <p:cNvSpPr/>
          <p:nvPr/>
        </p:nvSpPr>
        <p:spPr>
          <a:xfrm>
            <a:off x="3128133" y="2557820"/>
            <a:ext cx="275394" cy="275394"/>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2</a:t>
            </a:r>
          </a:p>
        </p:txBody>
      </p:sp>
      <p:sp>
        <p:nvSpPr>
          <p:cNvPr id="12" name="TextBox 11">
            <a:extLst>
              <a:ext uri="{FF2B5EF4-FFF2-40B4-BE49-F238E27FC236}">
                <a16:creationId xmlns:a16="http://schemas.microsoft.com/office/drawing/2014/main" id="{D42B28EA-A2DF-B444-BEEB-3E65A6DE0967}"/>
              </a:ext>
            </a:extLst>
          </p:cNvPr>
          <p:cNvSpPr txBox="1"/>
          <p:nvPr/>
        </p:nvSpPr>
        <p:spPr>
          <a:xfrm>
            <a:off x="4371646" y="2937874"/>
            <a:ext cx="1625600" cy="1938992"/>
          </a:xfrm>
          <a:prstGeom prst="rect">
            <a:avLst/>
          </a:prstGeom>
          <a:noFill/>
        </p:spPr>
        <p:txBody>
          <a:bodyPr wrap="square" rtlCol="0">
            <a:spAutoFit/>
          </a:bodyPr>
          <a:lstStyle/>
          <a:p>
            <a:pPr algn="ctr"/>
            <a:r>
              <a:rPr lang="en-US" sz="1600" b="1" dirty="0"/>
              <a:t>Assess at </a:t>
            </a:r>
          </a:p>
          <a:p>
            <a:pPr algn="ctr"/>
            <a:r>
              <a:rPr lang="en-US" sz="1600" b="1" dirty="0"/>
              <a:t>scale </a:t>
            </a:r>
          </a:p>
          <a:p>
            <a:pPr algn="ctr"/>
            <a:endParaRPr lang="en-US" sz="1400" dirty="0"/>
          </a:p>
          <a:p>
            <a:pPr algn="ctr"/>
            <a:r>
              <a:rPr lang="en-US" sz="1400" dirty="0"/>
              <a:t>using a cloud-based solution which plugs into legacy systems</a:t>
            </a:r>
          </a:p>
          <a:p>
            <a:pPr algn="ctr"/>
            <a:endParaRPr lang="en-US" dirty="0"/>
          </a:p>
        </p:txBody>
      </p:sp>
      <p:pic>
        <p:nvPicPr>
          <p:cNvPr id="19" name="Graphic 18" descr="Mountains outline">
            <a:extLst>
              <a:ext uri="{FF2B5EF4-FFF2-40B4-BE49-F238E27FC236}">
                <a16:creationId xmlns:a16="http://schemas.microsoft.com/office/drawing/2014/main" id="{2460F12D-5C83-1A4B-BF36-319E1D94FFE1}"/>
              </a:ext>
            </a:extLst>
          </p:cNvPr>
          <p:cNvPicPr>
            <a:picLocks/>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xmlns="" r:embed="rId10"/>
              </a:ext>
            </a:extLst>
          </a:blip>
          <a:srcRect t="18834" b="19506"/>
          <a:stretch/>
        </p:blipFill>
        <p:spPr>
          <a:xfrm>
            <a:off x="4727246" y="1509020"/>
            <a:ext cx="914400" cy="783003"/>
          </a:xfrm>
          <a:prstGeom prst="rect">
            <a:avLst/>
          </a:prstGeom>
        </p:spPr>
      </p:pic>
      <p:sp>
        <p:nvSpPr>
          <p:cNvPr id="36" name="Oval 35">
            <a:extLst>
              <a:ext uri="{FF2B5EF4-FFF2-40B4-BE49-F238E27FC236}">
                <a16:creationId xmlns:a16="http://schemas.microsoft.com/office/drawing/2014/main" id="{86B61B09-30B9-694C-BB4F-7D6AF8928A06}"/>
              </a:ext>
            </a:extLst>
          </p:cNvPr>
          <p:cNvSpPr/>
          <p:nvPr/>
        </p:nvSpPr>
        <p:spPr>
          <a:xfrm>
            <a:off x="5046749" y="2557820"/>
            <a:ext cx="275394" cy="275394"/>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3</a:t>
            </a:r>
          </a:p>
        </p:txBody>
      </p:sp>
      <p:sp>
        <p:nvSpPr>
          <p:cNvPr id="14" name="TextBox 13">
            <a:extLst>
              <a:ext uri="{FF2B5EF4-FFF2-40B4-BE49-F238E27FC236}">
                <a16:creationId xmlns:a16="http://schemas.microsoft.com/office/drawing/2014/main" id="{C7D0AEA2-815A-554D-9864-D990C8F155EC}"/>
              </a:ext>
            </a:extLst>
          </p:cNvPr>
          <p:cNvSpPr txBox="1"/>
          <p:nvPr/>
        </p:nvSpPr>
        <p:spPr>
          <a:xfrm>
            <a:off x="6290262" y="2937874"/>
            <a:ext cx="1540254" cy="2215991"/>
          </a:xfrm>
          <a:prstGeom prst="rect">
            <a:avLst/>
          </a:prstGeom>
          <a:noFill/>
        </p:spPr>
        <p:txBody>
          <a:bodyPr wrap="square" rtlCol="0">
            <a:spAutoFit/>
          </a:bodyPr>
          <a:lstStyle/>
          <a:p>
            <a:pPr algn="ctr"/>
            <a:r>
              <a:rPr lang="en-US" sz="1600" b="1" dirty="0"/>
              <a:t>Future proof careers </a:t>
            </a:r>
          </a:p>
          <a:p>
            <a:pPr algn="ctr"/>
            <a:endParaRPr lang="en-US" sz="1400" dirty="0"/>
          </a:p>
          <a:p>
            <a:pPr algn="ctr"/>
            <a:r>
              <a:rPr lang="en-US" sz="1400" dirty="0"/>
              <a:t>by matching capability to emerging roles</a:t>
            </a:r>
          </a:p>
          <a:p>
            <a:pPr algn="ctr"/>
            <a:r>
              <a:rPr lang="en-US" sz="1400" dirty="0"/>
              <a:t>with family-supporting wages </a:t>
            </a:r>
          </a:p>
          <a:p>
            <a:pPr algn="ctr"/>
            <a:endParaRPr lang="en-US" dirty="0"/>
          </a:p>
        </p:txBody>
      </p:sp>
      <p:pic>
        <p:nvPicPr>
          <p:cNvPr id="5" name="Graphic 4">
            <a:extLst>
              <a:ext uri="{FF2B5EF4-FFF2-40B4-BE49-F238E27FC236}">
                <a16:creationId xmlns:a16="http://schemas.microsoft.com/office/drawing/2014/main" id="{4C431A93-F459-B640-94CF-E32D36C651F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xmlns="" r:embed="rId12"/>
              </a:ext>
            </a:extLst>
          </a:blip>
          <a:stretch>
            <a:fillRect/>
          </a:stretch>
        </p:blipFill>
        <p:spPr>
          <a:xfrm>
            <a:off x="6671769" y="1483361"/>
            <a:ext cx="777240" cy="777240"/>
          </a:xfrm>
          <a:prstGeom prst="rect">
            <a:avLst/>
          </a:prstGeom>
        </p:spPr>
      </p:pic>
      <p:sp>
        <p:nvSpPr>
          <p:cNvPr id="37" name="Oval 36">
            <a:extLst>
              <a:ext uri="{FF2B5EF4-FFF2-40B4-BE49-F238E27FC236}">
                <a16:creationId xmlns:a16="http://schemas.microsoft.com/office/drawing/2014/main" id="{FEACA7F3-A9C5-6543-BDFA-58FB819777CE}"/>
              </a:ext>
            </a:extLst>
          </p:cNvPr>
          <p:cNvSpPr/>
          <p:nvPr/>
        </p:nvSpPr>
        <p:spPr>
          <a:xfrm>
            <a:off x="6922692" y="2557820"/>
            <a:ext cx="275394" cy="275394"/>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4</a:t>
            </a:r>
          </a:p>
        </p:txBody>
      </p:sp>
      <p:sp>
        <p:nvSpPr>
          <p:cNvPr id="15" name="TextBox 14">
            <a:extLst>
              <a:ext uri="{FF2B5EF4-FFF2-40B4-BE49-F238E27FC236}">
                <a16:creationId xmlns:a16="http://schemas.microsoft.com/office/drawing/2014/main" id="{516C2BD3-F030-1548-BC05-01A9D6A1318A}"/>
              </a:ext>
            </a:extLst>
          </p:cNvPr>
          <p:cNvSpPr txBox="1"/>
          <p:nvPr/>
        </p:nvSpPr>
        <p:spPr>
          <a:xfrm>
            <a:off x="8123532" y="2937874"/>
            <a:ext cx="1621534" cy="3354765"/>
          </a:xfrm>
          <a:prstGeom prst="rect">
            <a:avLst/>
          </a:prstGeom>
          <a:noFill/>
        </p:spPr>
        <p:txBody>
          <a:bodyPr wrap="square" rtlCol="0">
            <a:spAutoFit/>
          </a:bodyPr>
          <a:lstStyle/>
          <a:p>
            <a:pPr algn="ctr"/>
            <a:r>
              <a:rPr lang="en-US" sz="1600" b="1" dirty="0"/>
              <a:t>Advance the marginalized </a:t>
            </a:r>
          </a:p>
          <a:p>
            <a:pPr algn="ctr"/>
            <a:endParaRPr lang="en-US" sz="1400" dirty="0">
              <a:latin typeface="Calibri" panose="020F0502020204030204"/>
            </a:endParaRPr>
          </a:p>
          <a:p>
            <a:pPr algn="ctr"/>
            <a:r>
              <a:rPr lang="en-US" sz="1400" dirty="0">
                <a:latin typeface="Calibri" panose="020F0502020204030204"/>
              </a:rPr>
              <a:t>using neuroscience and an unbiased process to increase opportunities for marginalized groups increasing diversity and inclusion in the workforce</a:t>
            </a:r>
          </a:p>
          <a:p>
            <a:pPr algn="ctr"/>
            <a:r>
              <a:rPr lang="en-US" dirty="0"/>
              <a:t> </a:t>
            </a:r>
          </a:p>
          <a:p>
            <a:pPr algn="ctr"/>
            <a:endParaRPr lang="en-US" dirty="0"/>
          </a:p>
        </p:txBody>
      </p:sp>
      <p:pic>
        <p:nvPicPr>
          <p:cNvPr id="23" name="Graphic 22" descr="Cheers outline">
            <a:extLst>
              <a:ext uri="{FF2B5EF4-FFF2-40B4-BE49-F238E27FC236}">
                <a16:creationId xmlns:a16="http://schemas.microsoft.com/office/drawing/2014/main" id="{E1BA7DF7-8F4B-C14D-8255-07670D88DFC6}"/>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xmlns="" r:embed="rId14"/>
              </a:ext>
            </a:extLst>
          </a:blip>
          <a:stretch>
            <a:fillRect/>
          </a:stretch>
        </p:blipFill>
        <p:spPr>
          <a:xfrm>
            <a:off x="8477099" y="1415723"/>
            <a:ext cx="914400" cy="914400"/>
          </a:xfrm>
          <a:prstGeom prst="rect">
            <a:avLst/>
          </a:prstGeom>
        </p:spPr>
      </p:pic>
      <p:sp>
        <p:nvSpPr>
          <p:cNvPr id="38" name="Oval 37">
            <a:extLst>
              <a:ext uri="{FF2B5EF4-FFF2-40B4-BE49-F238E27FC236}">
                <a16:creationId xmlns:a16="http://schemas.microsoft.com/office/drawing/2014/main" id="{482181A0-4705-0E47-BE5C-E36E31DEA22C}"/>
              </a:ext>
            </a:extLst>
          </p:cNvPr>
          <p:cNvSpPr/>
          <p:nvPr/>
        </p:nvSpPr>
        <p:spPr>
          <a:xfrm>
            <a:off x="8796602" y="2557820"/>
            <a:ext cx="275394" cy="275394"/>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5</a:t>
            </a:r>
          </a:p>
        </p:txBody>
      </p:sp>
      <p:sp>
        <p:nvSpPr>
          <p:cNvPr id="16" name="TextBox 15">
            <a:extLst>
              <a:ext uri="{FF2B5EF4-FFF2-40B4-BE49-F238E27FC236}">
                <a16:creationId xmlns:a16="http://schemas.microsoft.com/office/drawing/2014/main" id="{6752F0CD-937B-4C41-87E0-A29581241337}"/>
              </a:ext>
            </a:extLst>
          </p:cNvPr>
          <p:cNvSpPr txBox="1"/>
          <p:nvPr/>
        </p:nvSpPr>
        <p:spPr>
          <a:xfrm>
            <a:off x="10038080" y="2937874"/>
            <a:ext cx="1625600" cy="3139321"/>
          </a:xfrm>
          <a:prstGeom prst="rect">
            <a:avLst/>
          </a:prstGeom>
          <a:noFill/>
        </p:spPr>
        <p:txBody>
          <a:bodyPr wrap="square" rtlCol="0">
            <a:spAutoFit/>
          </a:bodyPr>
          <a:lstStyle/>
          <a:p>
            <a:pPr algn="ctr"/>
            <a:r>
              <a:rPr lang="en-US" sz="1600" b="1" dirty="0"/>
              <a:t>Create data to drive decisions</a:t>
            </a:r>
          </a:p>
          <a:p>
            <a:pPr algn="ctr"/>
            <a:endParaRPr lang="en-US" dirty="0"/>
          </a:p>
          <a:p>
            <a:pPr algn="ctr"/>
            <a:r>
              <a:rPr lang="en-US" sz="1400" dirty="0"/>
              <a:t>by providing a consolidated skills registry which identifies talent and dearth to inform funding, recruiting and education strategies</a:t>
            </a:r>
          </a:p>
          <a:p>
            <a:pPr algn="ctr"/>
            <a:endParaRPr lang="en-US" dirty="0"/>
          </a:p>
        </p:txBody>
      </p:sp>
      <p:pic>
        <p:nvPicPr>
          <p:cNvPr id="25" name="Graphic 24" descr="Research outline">
            <a:extLst>
              <a:ext uri="{FF2B5EF4-FFF2-40B4-BE49-F238E27FC236}">
                <a16:creationId xmlns:a16="http://schemas.microsoft.com/office/drawing/2014/main" id="{844E716A-4D76-184D-9A17-AA71581714DB}"/>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xmlns="" r:embed="rId16"/>
              </a:ext>
            </a:extLst>
          </a:blip>
          <a:stretch>
            <a:fillRect/>
          </a:stretch>
        </p:blipFill>
        <p:spPr>
          <a:xfrm>
            <a:off x="10394803" y="1430668"/>
            <a:ext cx="912155" cy="912155"/>
          </a:xfrm>
          <a:prstGeom prst="rect">
            <a:avLst/>
          </a:prstGeom>
        </p:spPr>
      </p:pic>
      <p:sp>
        <p:nvSpPr>
          <p:cNvPr id="39" name="Oval 38">
            <a:extLst>
              <a:ext uri="{FF2B5EF4-FFF2-40B4-BE49-F238E27FC236}">
                <a16:creationId xmlns:a16="http://schemas.microsoft.com/office/drawing/2014/main" id="{D078A163-1EF5-3647-9F09-925F81F61719}"/>
              </a:ext>
            </a:extLst>
          </p:cNvPr>
          <p:cNvSpPr/>
          <p:nvPr/>
        </p:nvSpPr>
        <p:spPr>
          <a:xfrm>
            <a:off x="10713183" y="2557820"/>
            <a:ext cx="275394" cy="275394"/>
          </a:xfrm>
          <a:prstGeom prst="ellipse">
            <a:avLst/>
          </a:prstGeom>
          <a:solidFill>
            <a:srgbClr val="034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6</a:t>
            </a:r>
          </a:p>
        </p:txBody>
      </p:sp>
    </p:spTree>
    <p:extLst>
      <p:ext uri="{BB962C8B-B14F-4D97-AF65-F5344CB8AC3E}">
        <p14:creationId xmlns:p14="http://schemas.microsoft.com/office/powerpoint/2010/main" val="926441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B1EE00-82F8-7F4D-BEA6-8E031F8A3F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2315" y="2019834"/>
            <a:ext cx="6465044" cy="4310029"/>
          </a:xfrm>
          <a:prstGeom prst="rect">
            <a:avLst/>
          </a:prstGeom>
        </p:spPr>
      </p:pic>
      <p:sp>
        <p:nvSpPr>
          <p:cNvPr id="57" name="Title 1">
            <a:extLst>
              <a:ext uri="{FF2B5EF4-FFF2-40B4-BE49-F238E27FC236}">
                <a16:creationId xmlns:a16="http://schemas.microsoft.com/office/drawing/2014/main" id="{65233F65-9C47-1540-A9F2-5DE7C47B9581}"/>
              </a:ext>
            </a:extLst>
          </p:cNvPr>
          <p:cNvSpPr txBox="1">
            <a:spLocks/>
          </p:cNvSpPr>
          <p:nvPr/>
        </p:nvSpPr>
        <p:spPr>
          <a:xfrm>
            <a:off x="399631" y="311886"/>
            <a:ext cx="11545138" cy="7559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400"/>
              </a:lnSpc>
            </a:pPr>
            <a:r>
              <a:rPr lang="en-US" sz="3600" b="1" dirty="0">
                <a:solidFill>
                  <a:srgbClr val="034A7D"/>
                </a:solidFill>
                <a:latin typeface="+mn-lt"/>
              </a:rPr>
              <a:t>MyInnerGenius identifies the careers people will</a:t>
            </a:r>
          </a:p>
        </p:txBody>
      </p:sp>
      <p:sp>
        <p:nvSpPr>
          <p:cNvPr id="58" name="Rectangle 57">
            <a:extLst>
              <a:ext uri="{FF2B5EF4-FFF2-40B4-BE49-F238E27FC236}">
                <a16:creationId xmlns:a16="http://schemas.microsoft.com/office/drawing/2014/main" id="{D8301937-ECD9-E940-B7A0-1800973606AB}"/>
              </a:ext>
            </a:extLst>
          </p:cNvPr>
          <p:cNvSpPr/>
          <p:nvPr/>
        </p:nvSpPr>
        <p:spPr>
          <a:xfrm>
            <a:off x="463130" y="1405187"/>
            <a:ext cx="11443538" cy="646331"/>
          </a:xfrm>
          <a:prstGeom prst="rect">
            <a:avLst/>
          </a:prstGeom>
        </p:spPr>
        <p:txBody>
          <a:bodyPr wrap="square">
            <a:spAutoFit/>
          </a:bodyPr>
          <a:lstStyle/>
          <a:p>
            <a:r>
              <a:rPr lang="en-US" sz="1750" b="1" dirty="0">
                <a:solidFill>
                  <a:srgbClr val="034A7D"/>
                </a:solidFill>
              </a:rPr>
              <a:t>An Ed-Tech Innovation: </a:t>
            </a:r>
            <a:r>
              <a:rPr lang="en-US" sz="1750" dirty="0">
                <a:solidFill>
                  <a:schemeClr val="bg1">
                    <a:lumMod val="50000"/>
                  </a:schemeClr>
                </a:solidFill>
              </a:rPr>
              <a:t>MyInnerGenius Career Fit is a new </a:t>
            </a:r>
            <a:r>
              <a:rPr lang="en-US" sz="1750" i="1" dirty="0">
                <a:solidFill>
                  <a:schemeClr val="bg1">
                    <a:lumMod val="50000"/>
                  </a:schemeClr>
                </a:solidFill>
              </a:rPr>
              <a:t>science-based, non-biased solution</a:t>
            </a:r>
            <a:r>
              <a:rPr lang="en-US" sz="1750" dirty="0">
                <a:solidFill>
                  <a:schemeClr val="bg1">
                    <a:lumMod val="50000"/>
                  </a:schemeClr>
                </a:solidFill>
              </a:rPr>
              <a:t> that can assess people’s job-related capabilities, regardless of education level, to identify the jobs people were born to do and create opportunities:</a:t>
            </a:r>
          </a:p>
        </p:txBody>
      </p:sp>
      <p:sp>
        <p:nvSpPr>
          <p:cNvPr id="3" name="Rectangle 2">
            <a:extLst>
              <a:ext uri="{FF2B5EF4-FFF2-40B4-BE49-F238E27FC236}">
                <a16:creationId xmlns:a16="http://schemas.microsoft.com/office/drawing/2014/main" id="{DA63E8E0-4907-FB45-8D3C-E94CF233E3CA}"/>
              </a:ext>
            </a:extLst>
          </p:cNvPr>
          <p:cNvSpPr/>
          <p:nvPr/>
        </p:nvSpPr>
        <p:spPr>
          <a:xfrm>
            <a:off x="437730" y="2695324"/>
            <a:ext cx="2572170" cy="923330"/>
          </a:xfrm>
          <a:prstGeom prst="rect">
            <a:avLst/>
          </a:prstGeom>
        </p:spPr>
        <p:txBody>
          <a:bodyPr wrap="square">
            <a:spAutoFit/>
          </a:bodyPr>
          <a:lstStyle/>
          <a:p>
            <a:r>
              <a:rPr lang="en-US" b="1" dirty="0">
                <a:solidFill>
                  <a:schemeClr val="bg1">
                    <a:lumMod val="50000"/>
                  </a:schemeClr>
                </a:solidFill>
              </a:rPr>
              <a:t>Assesses cognitive skills</a:t>
            </a:r>
            <a:r>
              <a:rPr lang="en-US" dirty="0">
                <a:solidFill>
                  <a:schemeClr val="bg1">
                    <a:lumMod val="50000"/>
                  </a:schemeClr>
                </a:solidFill>
              </a:rPr>
              <a:t>, abilities, personality traits and job knowledge</a:t>
            </a:r>
          </a:p>
        </p:txBody>
      </p:sp>
      <p:sp>
        <p:nvSpPr>
          <p:cNvPr id="10" name="Rectangle 9">
            <a:extLst>
              <a:ext uri="{FF2B5EF4-FFF2-40B4-BE49-F238E27FC236}">
                <a16:creationId xmlns:a16="http://schemas.microsoft.com/office/drawing/2014/main" id="{369E99F1-FDC4-8243-941C-0690DAB1EE87}"/>
              </a:ext>
            </a:extLst>
          </p:cNvPr>
          <p:cNvSpPr/>
          <p:nvPr/>
        </p:nvSpPr>
        <p:spPr>
          <a:xfrm>
            <a:off x="457079" y="3965139"/>
            <a:ext cx="2572170" cy="646331"/>
          </a:xfrm>
          <a:prstGeom prst="rect">
            <a:avLst/>
          </a:prstGeom>
        </p:spPr>
        <p:txBody>
          <a:bodyPr wrap="square">
            <a:spAutoFit/>
          </a:bodyPr>
          <a:lstStyle/>
          <a:p>
            <a:r>
              <a:rPr lang="en-US" b="1" dirty="0">
                <a:solidFill>
                  <a:schemeClr val="bg1">
                    <a:lumMod val="50000"/>
                  </a:schemeClr>
                </a:solidFill>
              </a:rPr>
              <a:t>Identifies the jobs </a:t>
            </a:r>
            <a:r>
              <a:rPr lang="en-US" dirty="0">
                <a:solidFill>
                  <a:schemeClr val="bg1">
                    <a:lumMod val="50000"/>
                  </a:schemeClr>
                </a:solidFill>
              </a:rPr>
              <a:t>where candidates will thrive</a:t>
            </a:r>
          </a:p>
        </p:txBody>
      </p:sp>
      <p:cxnSp>
        <p:nvCxnSpPr>
          <p:cNvPr id="14" name="Straight Connector 13">
            <a:extLst>
              <a:ext uri="{FF2B5EF4-FFF2-40B4-BE49-F238E27FC236}">
                <a16:creationId xmlns:a16="http://schemas.microsoft.com/office/drawing/2014/main" id="{311F0579-51B5-FB4D-8754-08F56D0568CA}"/>
              </a:ext>
            </a:extLst>
          </p:cNvPr>
          <p:cNvCxnSpPr>
            <a:cxnSpLocks/>
          </p:cNvCxnSpPr>
          <p:nvPr/>
        </p:nvCxnSpPr>
        <p:spPr>
          <a:xfrm>
            <a:off x="2998638" y="3156989"/>
            <a:ext cx="1160611" cy="88205"/>
          </a:xfrm>
          <a:prstGeom prst="line">
            <a:avLst/>
          </a:prstGeom>
          <a:ln w="12700">
            <a:solidFill>
              <a:srgbClr val="3A84B6"/>
            </a:solidFil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31FB6B3-9FBD-8643-AE5A-B0178AF87F05}"/>
              </a:ext>
            </a:extLst>
          </p:cNvPr>
          <p:cNvCxnSpPr>
            <a:cxnSpLocks/>
          </p:cNvCxnSpPr>
          <p:nvPr/>
        </p:nvCxnSpPr>
        <p:spPr>
          <a:xfrm>
            <a:off x="2979588" y="4411640"/>
            <a:ext cx="1179661" cy="761397"/>
          </a:xfrm>
          <a:prstGeom prst="line">
            <a:avLst/>
          </a:prstGeom>
          <a:ln w="12700">
            <a:solidFill>
              <a:srgbClr val="3A84B6"/>
            </a:solidFill>
            <a:tailEnd type="ova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54561681-2FB5-804D-8B43-ABC3182C8F78}"/>
              </a:ext>
            </a:extLst>
          </p:cNvPr>
          <p:cNvSpPr/>
          <p:nvPr/>
        </p:nvSpPr>
        <p:spPr>
          <a:xfrm>
            <a:off x="9296400" y="2695324"/>
            <a:ext cx="2572170" cy="923330"/>
          </a:xfrm>
          <a:prstGeom prst="rect">
            <a:avLst/>
          </a:prstGeom>
        </p:spPr>
        <p:txBody>
          <a:bodyPr wrap="square">
            <a:spAutoFit/>
          </a:bodyPr>
          <a:lstStyle/>
          <a:p>
            <a:r>
              <a:rPr lang="en-US" b="1" dirty="0">
                <a:solidFill>
                  <a:schemeClr val="bg1">
                    <a:lumMod val="50000"/>
                  </a:schemeClr>
                </a:solidFill>
              </a:rPr>
              <a:t>Links to training </a:t>
            </a:r>
            <a:r>
              <a:rPr lang="en-US" dirty="0">
                <a:solidFill>
                  <a:schemeClr val="bg1">
                    <a:lumMod val="50000"/>
                  </a:schemeClr>
                </a:solidFill>
              </a:rPr>
              <a:t>and skills programs based on gaps</a:t>
            </a:r>
          </a:p>
        </p:txBody>
      </p:sp>
      <p:cxnSp>
        <p:nvCxnSpPr>
          <p:cNvPr id="64" name="Straight Connector 63">
            <a:extLst>
              <a:ext uri="{FF2B5EF4-FFF2-40B4-BE49-F238E27FC236}">
                <a16:creationId xmlns:a16="http://schemas.microsoft.com/office/drawing/2014/main" id="{2A0DE8F8-F78C-CB42-9AA4-6D4E1EE95888}"/>
              </a:ext>
            </a:extLst>
          </p:cNvPr>
          <p:cNvCxnSpPr>
            <a:cxnSpLocks/>
          </p:cNvCxnSpPr>
          <p:nvPr/>
        </p:nvCxnSpPr>
        <p:spPr>
          <a:xfrm flipV="1">
            <a:off x="8276734" y="3156989"/>
            <a:ext cx="916628" cy="2210252"/>
          </a:xfrm>
          <a:prstGeom prst="line">
            <a:avLst/>
          </a:prstGeom>
          <a:ln w="12700">
            <a:solidFill>
              <a:srgbClr val="3A84B6"/>
            </a:solidFill>
            <a:headEnd type="ova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D406BFA6-52E2-544A-8F96-EDF675C6D0D4}"/>
              </a:ext>
            </a:extLst>
          </p:cNvPr>
          <p:cNvSpPr/>
          <p:nvPr/>
        </p:nvSpPr>
        <p:spPr>
          <a:xfrm>
            <a:off x="9296400" y="3965139"/>
            <a:ext cx="2572170" cy="646331"/>
          </a:xfrm>
          <a:prstGeom prst="rect">
            <a:avLst/>
          </a:prstGeom>
        </p:spPr>
        <p:txBody>
          <a:bodyPr wrap="square">
            <a:spAutoFit/>
          </a:bodyPr>
          <a:lstStyle/>
          <a:p>
            <a:r>
              <a:rPr lang="en-US" b="1" dirty="0">
                <a:solidFill>
                  <a:schemeClr val="bg1">
                    <a:lumMod val="50000"/>
                  </a:schemeClr>
                </a:solidFill>
              </a:rPr>
              <a:t>Connects to employment </a:t>
            </a:r>
            <a:r>
              <a:rPr lang="en-US" dirty="0">
                <a:solidFill>
                  <a:schemeClr val="bg1">
                    <a:lumMod val="50000"/>
                  </a:schemeClr>
                </a:solidFill>
              </a:rPr>
              <a:t>opportunities</a:t>
            </a:r>
          </a:p>
        </p:txBody>
      </p:sp>
      <p:sp>
        <p:nvSpPr>
          <p:cNvPr id="103" name="Rectangle 102">
            <a:extLst>
              <a:ext uri="{FF2B5EF4-FFF2-40B4-BE49-F238E27FC236}">
                <a16:creationId xmlns:a16="http://schemas.microsoft.com/office/drawing/2014/main" id="{DBF4E769-88C2-3B40-953C-26039272224E}"/>
              </a:ext>
            </a:extLst>
          </p:cNvPr>
          <p:cNvSpPr/>
          <p:nvPr/>
        </p:nvSpPr>
        <p:spPr>
          <a:xfrm>
            <a:off x="117103" y="6576393"/>
            <a:ext cx="6096000" cy="230832"/>
          </a:xfrm>
          <a:prstGeom prst="rect">
            <a:avLst/>
          </a:prstGeom>
        </p:spPr>
        <p:txBody>
          <a:bodyPr>
            <a:spAutoFit/>
          </a:bodyPr>
          <a:lstStyle/>
          <a:p>
            <a:r>
              <a:rPr lang="en-US" sz="900" b="0" i="0" dirty="0">
                <a:solidFill>
                  <a:srgbClr val="333333"/>
                </a:solidFill>
                <a:effectLst/>
              </a:rPr>
              <a:t>Confidential and Proprietary. Copyright © GreatBizTools, LLC. All Rights Reserved.</a:t>
            </a:r>
            <a:endParaRPr lang="en-US" sz="900" dirty="0"/>
          </a:p>
        </p:txBody>
      </p:sp>
      <p:pic>
        <p:nvPicPr>
          <p:cNvPr id="111" name="Graphic 110" descr="Heart">
            <a:extLst>
              <a:ext uri="{FF2B5EF4-FFF2-40B4-BE49-F238E27FC236}">
                <a16:creationId xmlns:a16="http://schemas.microsoft.com/office/drawing/2014/main" id="{676B4EB5-C2ED-0049-9EC5-AFA054D250B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782054" y="362224"/>
            <a:ext cx="555051" cy="555051"/>
          </a:xfrm>
          <a:prstGeom prst="rect">
            <a:avLst/>
          </a:prstGeom>
        </p:spPr>
      </p:pic>
      <p:pic>
        <p:nvPicPr>
          <p:cNvPr id="16" name="Picture 15">
            <a:extLst>
              <a:ext uri="{FF2B5EF4-FFF2-40B4-BE49-F238E27FC236}">
                <a16:creationId xmlns:a16="http://schemas.microsoft.com/office/drawing/2014/main" id="{F3B2E7A7-8FEF-0943-81A8-2CC08E72FAF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898315" y="6308296"/>
            <a:ext cx="2069442" cy="432362"/>
          </a:xfrm>
          <a:prstGeom prst="rect">
            <a:avLst/>
          </a:prstGeom>
        </p:spPr>
      </p:pic>
      <p:sp>
        <p:nvSpPr>
          <p:cNvPr id="2" name="Rectangle 1">
            <a:extLst>
              <a:ext uri="{FF2B5EF4-FFF2-40B4-BE49-F238E27FC236}">
                <a16:creationId xmlns:a16="http://schemas.microsoft.com/office/drawing/2014/main" id="{76D91C79-77A0-FE4B-84D9-53825E0FA519}"/>
              </a:ext>
            </a:extLst>
          </p:cNvPr>
          <p:cNvSpPr/>
          <p:nvPr/>
        </p:nvSpPr>
        <p:spPr>
          <a:xfrm>
            <a:off x="3254992" y="6052864"/>
            <a:ext cx="6096000" cy="276999"/>
          </a:xfrm>
          <a:prstGeom prst="rect">
            <a:avLst/>
          </a:prstGeom>
        </p:spPr>
        <p:txBody>
          <a:bodyPr>
            <a:spAutoFit/>
          </a:bodyPr>
          <a:lstStyle/>
          <a:p>
            <a:pPr>
              <a:lnSpc>
                <a:spcPct val="100000"/>
              </a:lnSpc>
              <a:spcBef>
                <a:spcPts val="200"/>
              </a:spcBef>
              <a:spcAft>
                <a:spcPts val="0"/>
              </a:spcAft>
            </a:pPr>
            <a:r>
              <a:rPr lang="en-US" sz="1200" dirty="0">
                <a:solidFill>
                  <a:srgbClr val="034A7D"/>
                </a:solidFill>
              </a:rPr>
              <a:t>Presently available in English US, English UK, English AU, Spanish, French, German, Japanese</a:t>
            </a:r>
          </a:p>
        </p:txBody>
      </p:sp>
      <p:sp>
        <p:nvSpPr>
          <p:cNvPr id="4" name="TextBox 3">
            <a:extLst>
              <a:ext uri="{FF2B5EF4-FFF2-40B4-BE49-F238E27FC236}">
                <a16:creationId xmlns:a16="http://schemas.microsoft.com/office/drawing/2014/main" id="{85E1D0C7-239E-1440-98BE-BA5EF5DE7D56}"/>
              </a:ext>
            </a:extLst>
          </p:cNvPr>
          <p:cNvSpPr txBox="1"/>
          <p:nvPr/>
        </p:nvSpPr>
        <p:spPr>
          <a:xfrm>
            <a:off x="457079" y="917275"/>
            <a:ext cx="8551917" cy="369332"/>
          </a:xfrm>
          <a:prstGeom prst="rect">
            <a:avLst/>
          </a:prstGeom>
          <a:noFill/>
        </p:spPr>
        <p:txBody>
          <a:bodyPr wrap="square" rtlCol="0">
            <a:spAutoFit/>
          </a:bodyPr>
          <a:lstStyle/>
          <a:p>
            <a:r>
              <a:rPr lang="en-US" dirty="0">
                <a:solidFill>
                  <a:srgbClr val="034A7D"/>
                </a:solidFill>
              </a:rPr>
              <a:t>(</a:t>
            </a:r>
            <a:r>
              <a:rPr lang="en-US" i="1" dirty="0">
                <a:solidFill>
                  <a:srgbClr val="034A7D"/>
                </a:solidFill>
              </a:rPr>
              <a:t>and</a:t>
            </a:r>
            <a:r>
              <a:rPr lang="en-US" dirty="0">
                <a:solidFill>
                  <a:srgbClr val="034A7D"/>
                </a:solidFill>
              </a:rPr>
              <a:t> where they have the greatest probability for success)</a:t>
            </a:r>
          </a:p>
        </p:txBody>
      </p:sp>
    </p:spTree>
    <p:extLst>
      <p:ext uri="{BB962C8B-B14F-4D97-AF65-F5344CB8AC3E}">
        <p14:creationId xmlns:p14="http://schemas.microsoft.com/office/powerpoint/2010/main" val="981012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148E-2F0D-104C-8254-93A24BFFA2E2}"/>
              </a:ext>
            </a:extLst>
          </p:cNvPr>
          <p:cNvSpPr>
            <a:spLocks noGrp="1"/>
          </p:cNvSpPr>
          <p:nvPr>
            <p:ph type="title" idx="4294967295"/>
          </p:nvPr>
        </p:nvSpPr>
        <p:spPr>
          <a:xfrm>
            <a:off x="232840" y="417725"/>
            <a:ext cx="10846415" cy="409575"/>
          </a:xfrm>
        </p:spPr>
        <p:txBody>
          <a:bodyPr>
            <a:noAutofit/>
          </a:bodyPr>
          <a:lstStyle/>
          <a:p>
            <a:r>
              <a:rPr lang="en-US" sz="2000" b="1" dirty="0">
                <a:latin typeface="+mn-lt"/>
              </a:rPr>
              <a:t>CASE STUDY: </a:t>
            </a:r>
            <a:r>
              <a:rPr lang="en-US" sz="2000" b="0" dirty="0">
                <a:solidFill>
                  <a:schemeClr val="tx1">
                    <a:lumMod val="65000"/>
                    <a:lumOff val="35000"/>
                  </a:schemeClr>
                </a:solidFill>
                <a:latin typeface="+mn-lt"/>
              </a:rPr>
              <a:t>Uncover potential, </a:t>
            </a:r>
            <a:r>
              <a:rPr lang="en-US" sz="2000" b="0" dirty="0">
                <a:solidFill>
                  <a:schemeClr val="tx1">
                    <a:lumMod val="65000"/>
                    <a:lumOff val="35000"/>
                  </a:schemeClr>
                </a:solidFill>
              </a:rPr>
              <a:t>match to emerging labor market roles, assess </a:t>
            </a:r>
            <a:r>
              <a:rPr lang="en-US" sz="2000" b="0" dirty="0">
                <a:solidFill>
                  <a:schemeClr val="tx1">
                    <a:lumMod val="65000"/>
                    <a:lumOff val="35000"/>
                  </a:schemeClr>
                </a:solidFill>
                <a:latin typeface="+mn-lt"/>
              </a:rPr>
              <a:t>at scale, future-proof careers and advance the marginalized</a:t>
            </a:r>
          </a:p>
        </p:txBody>
      </p:sp>
      <p:sp>
        <p:nvSpPr>
          <p:cNvPr id="4" name="TextBox 3">
            <a:extLst>
              <a:ext uri="{FF2B5EF4-FFF2-40B4-BE49-F238E27FC236}">
                <a16:creationId xmlns:a16="http://schemas.microsoft.com/office/drawing/2014/main" id="{1B404F2C-293D-F044-AD5A-3CDB7D98FD6B}"/>
              </a:ext>
            </a:extLst>
          </p:cNvPr>
          <p:cNvSpPr txBox="1"/>
          <p:nvPr/>
        </p:nvSpPr>
        <p:spPr>
          <a:xfrm>
            <a:off x="366098" y="2965894"/>
            <a:ext cx="5836728" cy="1077218"/>
          </a:xfrm>
          <a:prstGeom prst="rect">
            <a:avLst/>
          </a:prstGeom>
          <a:noFill/>
        </p:spPr>
        <p:txBody>
          <a:bodyPr wrap="square" rtlCol="0">
            <a:spAutoFit/>
          </a:bodyPr>
          <a:lstStyle/>
          <a:p>
            <a:r>
              <a:rPr lang="en-US" sz="1600" dirty="0">
                <a:solidFill>
                  <a:schemeClr val="tx1">
                    <a:lumMod val="65000"/>
                    <a:lumOff val="35000"/>
                  </a:schemeClr>
                </a:solidFill>
              </a:rPr>
              <a:t>Workforce Solutions Alamo is ending the revolving door of unemployment. Clients take an assessment to match them to the right career, </a:t>
            </a:r>
            <a:r>
              <a:rPr lang="en-US" sz="1600" dirty="0" err="1">
                <a:solidFill>
                  <a:schemeClr val="tx1">
                    <a:lumMod val="65000"/>
                    <a:lumOff val="35000"/>
                  </a:schemeClr>
                </a:solidFill>
              </a:rPr>
              <a:t>JobReady</a:t>
            </a:r>
            <a:r>
              <a:rPr lang="en-US" sz="1600" dirty="0">
                <a:solidFill>
                  <a:schemeClr val="tx1">
                    <a:lumMod val="65000"/>
                    <a:lumOff val="35000"/>
                  </a:schemeClr>
                </a:solidFill>
              </a:rPr>
              <a:t> and Palo Alto College provide training to get them started.</a:t>
            </a:r>
          </a:p>
        </p:txBody>
      </p:sp>
      <p:sp>
        <p:nvSpPr>
          <p:cNvPr id="57" name="Title 1">
            <a:extLst>
              <a:ext uri="{FF2B5EF4-FFF2-40B4-BE49-F238E27FC236}">
                <a16:creationId xmlns:a16="http://schemas.microsoft.com/office/drawing/2014/main" id="{23BFFA14-D6C8-624A-847A-8AFF3865DEA0}"/>
              </a:ext>
            </a:extLst>
          </p:cNvPr>
          <p:cNvSpPr txBox="1">
            <a:spLocks/>
          </p:cNvSpPr>
          <p:nvPr/>
        </p:nvSpPr>
        <p:spPr bwMode="auto">
          <a:xfrm>
            <a:off x="314728" y="1092787"/>
            <a:ext cx="11601658" cy="113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3800"/>
              </a:lnSpc>
              <a:defRPr/>
            </a:pPr>
            <a:r>
              <a:rPr lang="en-US" altLang="en-US" sz="3600" b="1" dirty="0">
                <a:solidFill>
                  <a:srgbClr val="034A7D"/>
                </a:solidFill>
                <a:latin typeface="+mn-lt"/>
              </a:rPr>
              <a:t>Texas</a:t>
            </a:r>
            <a:r>
              <a:rPr lang="en-US" altLang="en-US" sz="3600" b="1" dirty="0">
                <a:solidFill>
                  <a:srgbClr val="034A7D"/>
                </a:solidFill>
                <a:latin typeface="+mn-lt"/>
                <a:ea typeface="Lato Semibold" charset="0"/>
                <a:cs typeface="Lato Semibold" charset="0"/>
              </a:rPr>
              <a:t> </a:t>
            </a:r>
            <a:r>
              <a:rPr lang="en-US" altLang="en-US" sz="3600" b="1" dirty="0">
                <a:solidFill>
                  <a:srgbClr val="034A7D"/>
                </a:solidFill>
                <a:latin typeface="+mn-lt"/>
              </a:rPr>
              <a:t>Workforce</a:t>
            </a:r>
            <a:r>
              <a:rPr lang="en-US" altLang="en-US" sz="3600" b="1" dirty="0">
                <a:solidFill>
                  <a:srgbClr val="034A7D"/>
                </a:solidFill>
                <a:latin typeface="+mn-lt"/>
                <a:ea typeface="Lato Semibold" charset="0"/>
                <a:cs typeface="Lato Semibold" charset="0"/>
              </a:rPr>
              <a:t> Commission uses MyInnerGenius to help people </a:t>
            </a:r>
            <a:r>
              <a:rPr lang="en-US" altLang="en-US" sz="3600" b="1" dirty="0">
                <a:solidFill>
                  <a:srgbClr val="034A7D"/>
                </a:solidFill>
                <a:latin typeface="+mn-lt"/>
              </a:rPr>
              <a:t>find</a:t>
            </a:r>
            <a:r>
              <a:rPr lang="en-US" altLang="en-US" sz="3600" b="1" dirty="0">
                <a:solidFill>
                  <a:srgbClr val="034A7D"/>
                </a:solidFill>
                <a:latin typeface="+mn-lt"/>
                <a:ea typeface="Lato Semibold" charset="0"/>
                <a:cs typeface="Lato Semibold" charset="0"/>
              </a:rPr>
              <a:t> new careers</a:t>
            </a:r>
          </a:p>
        </p:txBody>
      </p:sp>
      <p:sp>
        <p:nvSpPr>
          <p:cNvPr id="58" name="Title 1">
            <a:extLst>
              <a:ext uri="{FF2B5EF4-FFF2-40B4-BE49-F238E27FC236}">
                <a16:creationId xmlns:a16="http://schemas.microsoft.com/office/drawing/2014/main" id="{9395FE94-792E-964F-9D92-30C555DCE783}"/>
              </a:ext>
            </a:extLst>
          </p:cNvPr>
          <p:cNvSpPr txBox="1">
            <a:spLocks/>
          </p:cNvSpPr>
          <p:nvPr/>
        </p:nvSpPr>
        <p:spPr bwMode="auto">
          <a:xfrm>
            <a:off x="366098" y="2138259"/>
            <a:ext cx="6542742" cy="75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lnSpc>
                <a:spcPts val="4400"/>
              </a:lnSpc>
              <a:defRPr/>
            </a:pPr>
            <a:r>
              <a:rPr lang="en-US" altLang="en-US" sz="2300" b="1" dirty="0">
                <a:solidFill>
                  <a:schemeClr val="tx1">
                    <a:lumMod val="65000"/>
                    <a:lumOff val="35000"/>
                  </a:schemeClr>
                </a:solidFill>
                <a:latin typeface="+mn-lt"/>
                <a:ea typeface="Lato Semibold" charset="0"/>
                <a:cs typeface="Lato Semibold" charset="0"/>
              </a:rPr>
              <a:t>Upskill for employment with family-sustaining wage</a:t>
            </a:r>
            <a:endParaRPr lang="en-US" altLang="en-US" sz="2300" dirty="0">
              <a:solidFill>
                <a:schemeClr val="tx1">
                  <a:lumMod val="65000"/>
                  <a:lumOff val="35000"/>
                </a:schemeClr>
              </a:solidFill>
              <a:latin typeface="+mn-lt"/>
              <a:ea typeface="Lato Semibold" charset="0"/>
              <a:cs typeface="Lato Semibold" charset="0"/>
            </a:endParaRPr>
          </a:p>
        </p:txBody>
      </p:sp>
      <p:pic>
        <p:nvPicPr>
          <p:cNvPr id="13" name="Picture 12" descr="A group of people standing in a room&#10;&#10;Description automatically generated">
            <a:extLst>
              <a:ext uri="{FF2B5EF4-FFF2-40B4-BE49-F238E27FC236}">
                <a16:creationId xmlns:a16="http://schemas.microsoft.com/office/drawing/2014/main" id="{6AEC262D-ACE4-3B4B-8FE5-0C2C7D171E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9665" y="2418014"/>
            <a:ext cx="4530047" cy="2905880"/>
          </a:xfrm>
          <a:prstGeom prst="rect">
            <a:avLst/>
          </a:prstGeom>
        </p:spPr>
      </p:pic>
      <p:pic>
        <p:nvPicPr>
          <p:cNvPr id="14" name="Picture 13" descr="A close up of a sign&#10;&#10;Description automatically generated">
            <a:extLst>
              <a:ext uri="{FF2B5EF4-FFF2-40B4-BE49-F238E27FC236}">
                <a16:creationId xmlns:a16="http://schemas.microsoft.com/office/drawing/2014/main" id="{DDA9956F-77BD-0045-8B00-B4E40F0C8A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1420" y="5490321"/>
            <a:ext cx="2468292" cy="708545"/>
          </a:xfrm>
          <a:prstGeom prst="rect">
            <a:avLst/>
          </a:prstGeom>
        </p:spPr>
      </p:pic>
      <p:pic>
        <p:nvPicPr>
          <p:cNvPr id="15" name="Picture 14" descr="A close up of a sign&#10;&#10;Description automatically generated">
            <a:extLst>
              <a:ext uri="{FF2B5EF4-FFF2-40B4-BE49-F238E27FC236}">
                <a16:creationId xmlns:a16="http://schemas.microsoft.com/office/drawing/2014/main" id="{B84842B5-9596-8B4C-B9EE-46CB2BE232A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28238" y="5612787"/>
            <a:ext cx="2283583" cy="463613"/>
          </a:xfrm>
          <a:prstGeom prst="rect">
            <a:avLst/>
          </a:prstGeom>
        </p:spPr>
      </p:pic>
      <p:pic>
        <p:nvPicPr>
          <p:cNvPr id="16" name="Picture 15" descr="Logo&#10;&#10;Description automatically generated">
            <a:extLst>
              <a:ext uri="{FF2B5EF4-FFF2-40B4-BE49-F238E27FC236}">
                <a16:creationId xmlns:a16="http://schemas.microsoft.com/office/drawing/2014/main" id="{43DB7CEF-6A39-624B-A868-687EDF3DAC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288" y="5074875"/>
            <a:ext cx="1378352" cy="1308436"/>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FD36918F-9307-7748-8965-DB8F458E16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90239" y="5208393"/>
            <a:ext cx="2438400" cy="1041400"/>
          </a:xfrm>
          <a:prstGeom prst="rect">
            <a:avLst/>
          </a:prstGeom>
        </p:spPr>
      </p:pic>
      <p:pic>
        <p:nvPicPr>
          <p:cNvPr id="11" name="Picture 10">
            <a:extLst>
              <a:ext uri="{FF2B5EF4-FFF2-40B4-BE49-F238E27FC236}">
                <a16:creationId xmlns:a16="http://schemas.microsoft.com/office/drawing/2014/main" id="{79F6B235-4F61-B243-B2D6-D3CC80D403A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898315" y="6308296"/>
            <a:ext cx="2069442" cy="432362"/>
          </a:xfrm>
          <a:prstGeom prst="rect">
            <a:avLst/>
          </a:prstGeom>
        </p:spPr>
      </p:pic>
      <p:sp>
        <p:nvSpPr>
          <p:cNvPr id="18" name="Title 1">
            <a:extLst>
              <a:ext uri="{FF2B5EF4-FFF2-40B4-BE49-F238E27FC236}">
                <a16:creationId xmlns:a16="http://schemas.microsoft.com/office/drawing/2014/main" id="{4C3A4D08-D7A7-E241-8B73-52471EA15135}"/>
              </a:ext>
            </a:extLst>
          </p:cNvPr>
          <p:cNvSpPr txBox="1">
            <a:spLocks/>
          </p:cNvSpPr>
          <p:nvPr/>
        </p:nvSpPr>
        <p:spPr bwMode="auto">
          <a:xfrm>
            <a:off x="366098" y="4320418"/>
            <a:ext cx="6465626" cy="40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US" sz="1800" dirty="0">
                <a:solidFill>
                  <a:srgbClr val="034A7D"/>
                </a:solidFill>
                <a:latin typeface="+mn-lt"/>
              </a:rPr>
              <a:t>30,000+ assessments delivered to match unemployed and underemployed individuals to new careers with a bright future</a:t>
            </a:r>
          </a:p>
        </p:txBody>
      </p:sp>
    </p:spTree>
    <p:extLst>
      <p:ext uri="{BB962C8B-B14F-4D97-AF65-F5344CB8AC3E}">
        <p14:creationId xmlns:p14="http://schemas.microsoft.com/office/powerpoint/2010/main" val="3782168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3FB977DE276C4F9E1CF611DD55AA6F" ma:contentTypeVersion="12" ma:contentTypeDescription="Create a new document." ma:contentTypeScope="" ma:versionID="985001b2ffdf6931beb93a45589995f4">
  <xsd:schema xmlns:xsd="http://www.w3.org/2001/XMLSchema" xmlns:xs="http://www.w3.org/2001/XMLSchema" xmlns:p="http://schemas.microsoft.com/office/2006/metadata/properties" xmlns:ns2="5c07dca6-cb82-4a6f-a788-46eccb33b646" xmlns:ns3="f570e621-9c0a-4d98-a92f-0d16cf29b50b" targetNamespace="http://schemas.microsoft.com/office/2006/metadata/properties" ma:root="true" ma:fieldsID="1e5aeb2bd2348a721b15919c770c50ca" ns2:_="" ns3:_="">
    <xsd:import namespace="5c07dca6-cb82-4a6f-a788-46eccb33b646"/>
    <xsd:import namespace="f570e621-9c0a-4d98-a92f-0d16cf29b50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07dca6-cb82-4a6f-a788-46eccb33b6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570e621-9c0a-4d98-a92f-0d16cf29b50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9F5F90-652B-4142-B7B7-11190308B6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07dca6-cb82-4a6f-a788-46eccb33b646"/>
    <ds:schemaRef ds:uri="f570e621-9c0a-4d98-a92f-0d16cf29b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3AC0C5-982D-4FD4-AA07-D32227F30E5B}">
  <ds:schemaRefs>
    <ds:schemaRef ds:uri="http://schemas.microsoft.com/sharepoint/v3/contenttype/forms"/>
  </ds:schemaRefs>
</ds:datastoreItem>
</file>

<file path=customXml/itemProps3.xml><?xml version="1.0" encoding="utf-8"?>
<ds:datastoreItem xmlns:ds="http://schemas.openxmlformats.org/officeDocument/2006/customXml" ds:itemID="{A870AE42-B7EF-4425-8E23-8E4BA26DAB5C}">
  <ds:schemaRefs>
    <ds:schemaRef ds:uri="http://www.net-centric.com/PAWPP"/>
    <ds:schemaRef ds:uri=""/>
  </ds:schemaRefs>
</ds:datastoreItem>
</file>

<file path=customXml/itemProps4.xml><?xml version="1.0" encoding="utf-8"?>
<ds:datastoreItem xmlns:ds="http://schemas.openxmlformats.org/officeDocument/2006/customXml" ds:itemID="{8A2CD7C5-155B-4C65-AA28-90282AA27925}">
  <ds:schemaRefs>
    <ds:schemaRef ds:uri="http://purl.org/dc/dcmitype/"/>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f570e621-9c0a-4d98-a92f-0d16cf29b50b"/>
    <ds:schemaRef ds:uri="http://schemas.microsoft.com/office/2006/documentManagement/types"/>
    <ds:schemaRef ds:uri="5c07dca6-cb82-4a6f-a788-46eccb33b64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26650</TotalTime>
  <Words>3674</Words>
  <Application>Microsoft Office PowerPoint</Application>
  <PresentationFormat>Widescreen</PresentationFormat>
  <Paragraphs>422</Paragraphs>
  <Slides>39</Slides>
  <Notes>27</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39</vt:i4>
      </vt:variant>
    </vt:vector>
  </HeadingPairs>
  <TitlesOfParts>
    <vt:vector size="61" baseType="lpstr">
      <vt:lpstr>ＭＳ Ｐゴシック</vt:lpstr>
      <vt:lpstr>ＭＳ Ｐゴシック</vt:lpstr>
      <vt:lpstr>Arial</vt:lpstr>
      <vt:lpstr>Arial Black</vt:lpstr>
      <vt:lpstr>Arial Narrow Regular</vt:lpstr>
      <vt:lpstr>Calibri</vt:lpstr>
      <vt:lpstr>Calibri Light</vt:lpstr>
      <vt:lpstr>Helvetica Light</vt:lpstr>
      <vt:lpstr>Helvetica Neue</vt:lpstr>
      <vt:lpstr>Helvetica Neue Light</vt:lpstr>
      <vt:lpstr>Lato Semibold</vt:lpstr>
      <vt:lpstr>Times New Roman</vt:lpstr>
      <vt:lpstr>Webdings</vt:lpstr>
      <vt:lpstr>Wingdings</vt:lpstr>
      <vt:lpstr>Wingdings 2</vt:lpstr>
      <vt:lpstr>Wingdings 3</vt:lpstr>
      <vt:lpstr>General Content</vt:lpstr>
      <vt:lpstr>Special Content</vt:lpstr>
      <vt:lpstr>People Slides</vt:lpstr>
      <vt:lpstr>Interactive Slides</vt:lpstr>
      <vt:lpstr>Infographic Layouts</vt:lpstr>
      <vt:lpstr>1_General Content</vt:lpstr>
      <vt:lpstr>Discussion with MyInnerGenius,  IBM Badge Program &amp; Job Corps Scholars Program  </vt:lpstr>
      <vt:lpstr>Agenda </vt:lpstr>
      <vt:lpstr>Introductions </vt:lpstr>
      <vt:lpstr>PowerPoint Presentation</vt:lpstr>
      <vt:lpstr>GreatBizTools has a proven reputation creating opportunities for the workforce</vt:lpstr>
      <vt:lpstr>PowerPoint Presentation</vt:lpstr>
      <vt:lpstr>PowerPoint Presentation</vt:lpstr>
      <vt:lpstr>PowerPoint Presentation</vt:lpstr>
      <vt:lpstr>CASE STUDY: Uncover potential, match to emerging labor market roles, assess at scale, future-proof careers and advance the marginalized</vt:lpstr>
      <vt:lpstr>PowerPoint Presentation</vt:lpstr>
      <vt:lpstr>PowerPoint Presentation</vt:lpstr>
      <vt:lpstr>PowerPoint Presentation</vt:lpstr>
      <vt:lpstr>PowerPoint Presentation</vt:lpstr>
      <vt:lpstr>CASE STUDY: Eliminate bias, decrease employee turnover, assess at scale and advance the marginalized  </vt:lpstr>
      <vt:lpstr>PowerPoint Presentation</vt:lpstr>
      <vt:lpstr>PowerPoint Presentation</vt:lpstr>
      <vt:lpstr>Any Questions?</vt:lpstr>
      <vt:lpstr>IBM Digital Badge Program</vt:lpstr>
      <vt:lpstr>PowerPoint Presentation</vt:lpstr>
      <vt:lpstr>PowerPoint Presentation</vt:lpstr>
      <vt:lpstr>PowerPoint Presentation</vt:lpstr>
      <vt:lpstr>PowerPoint Presentation</vt:lpstr>
      <vt:lpstr>PowerPoint Presentation</vt:lpstr>
      <vt:lpstr>PowerPoint Presentation</vt:lpstr>
      <vt:lpstr>The results exceed our wildest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Digital badges automatically generate a digital resume with verified achievements . . . better than a paper resume</vt:lpstr>
      <vt:lpstr>PowerPoint Presentation</vt:lpstr>
      <vt:lpstr>PowerPoint Presentation</vt:lpstr>
      <vt:lpstr>Next Steps</vt:lpstr>
      <vt:lpstr>Resources</vt:lpstr>
      <vt:lpstr>Point of Contact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 Grantee Orientation</dc:title>
  <dc:creator>auto@mahernet.com</dc:creator>
  <cp:keywords>ITA, Grantee, Orientation</cp:keywords>
  <cp:lastModifiedBy>Mills, Michelle V - ETA</cp:lastModifiedBy>
  <cp:revision>636</cp:revision>
  <dcterms:created xsi:type="dcterms:W3CDTF">2019-06-21T16:58:05Z</dcterms:created>
  <dcterms:modified xsi:type="dcterms:W3CDTF">2021-03-23T14:11:46Z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0x010100953FB977DE276C4F9E1CF611DD55AA6F</vt:lpwstr>
  </property>
</Properties>
</file>